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22"/>
  </p:notesMasterIdLst>
  <p:handoutMasterIdLst>
    <p:handoutMasterId r:id="rId23"/>
  </p:handoutMasterIdLst>
  <p:sldIdLst>
    <p:sldId id="290" r:id="rId6"/>
    <p:sldId id="297" r:id="rId7"/>
    <p:sldId id="288" r:id="rId8"/>
    <p:sldId id="296" r:id="rId9"/>
    <p:sldId id="293" r:id="rId10"/>
    <p:sldId id="342" r:id="rId11"/>
    <p:sldId id="300" r:id="rId12"/>
    <p:sldId id="349" r:id="rId13"/>
    <p:sldId id="343" r:id="rId14"/>
    <p:sldId id="346" r:id="rId15"/>
    <p:sldId id="351" r:id="rId16"/>
    <p:sldId id="352" r:id="rId17"/>
    <p:sldId id="350" r:id="rId18"/>
    <p:sldId id="258" r:id="rId19"/>
    <p:sldId id="283" r:id="rId20"/>
    <p:sldId id="299" r:id="rId21"/>
  </p:sldIdLst>
  <p:sldSz cx="10160000" cy="5715000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7888"/>
    <a:srgbClr val="FFFFFF"/>
    <a:srgbClr val="891738"/>
    <a:srgbClr val="C0C0C0"/>
    <a:srgbClr val="DC661D"/>
    <a:srgbClr val="FAB2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1" autoAdjust="0"/>
    <p:restoredTop sz="88187" autoAdjust="0"/>
  </p:normalViewPr>
  <p:slideViewPr>
    <p:cSldViewPr snapToGrid="0">
      <p:cViewPr varScale="1">
        <p:scale>
          <a:sx n="120" d="100"/>
          <a:sy n="120" d="100"/>
        </p:scale>
        <p:origin x="996" y="108"/>
      </p:cViewPr>
      <p:guideLst>
        <p:guide orient="horz" pos="18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246" y="5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sl2811\AppData\Local\Microsoft\Windows\Temporary%20Internet%20Files\Content.Outlook\V1PQR35O\Liger%20Percentag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2C8-484D-A43F-4B93690F87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2C8-484D-A43F-4B93690F87C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95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2C8-484D-A43F-4B93690F87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Liger Work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767825896762902"/>
          <c:y val="0.14264227642276422"/>
          <c:w val="0.87232174103237092"/>
          <c:h val="0.6619374559887331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Sheet2!$A$3</c:f>
              <c:strCache>
                <c:ptCount val="1"/>
                <c:pt idx="0">
                  <c:v>Planned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Sheet2!$B$2:$F$2</c:f>
              <c:strCache>
                <c:ptCount val="3"/>
                <c:pt idx="0">
                  <c:v>25</c:v>
                </c:pt>
                <c:pt idx="1">
                  <c:v>26</c:v>
                </c:pt>
                <c:pt idx="2">
                  <c:v>27</c:v>
                </c:pt>
              </c:strCache>
              <c:extLst/>
            </c:strRef>
          </c:cat>
          <c:val>
            <c:numRef>
              <c:f>Sheet2!$B$3:$G$3</c:f>
              <c:numCache>
                <c:formatCode>General</c:formatCode>
                <c:ptCount val="3"/>
                <c:pt idx="0">
                  <c:v>6</c:v>
                </c:pt>
                <c:pt idx="1">
                  <c:v>9</c:v>
                </c:pt>
                <c:pt idx="2">
                  <c:v>14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7662-43A2-BFA0-FAB6800499E9}"/>
            </c:ext>
          </c:extLst>
        </c:ser>
        <c:ser>
          <c:idx val="1"/>
          <c:order val="1"/>
          <c:tx>
            <c:strRef>
              <c:f>Sheet2!$A$4</c:f>
              <c:strCache>
                <c:ptCount val="1"/>
                <c:pt idx="0">
                  <c:v>Unplanned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Sheet2!$B$2:$F$2</c:f>
              <c:strCache>
                <c:ptCount val="3"/>
                <c:pt idx="0">
                  <c:v>25</c:v>
                </c:pt>
                <c:pt idx="1">
                  <c:v>26</c:v>
                </c:pt>
                <c:pt idx="2">
                  <c:v>27</c:v>
                </c:pt>
              </c:strCache>
              <c:extLst/>
            </c:strRef>
          </c:cat>
          <c:val>
            <c:numRef>
              <c:f>Sheet2!$B$4:$G$4</c:f>
              <c:numCache>
                <c:formatCode>General</c:formatCode>
                <c:ptCount val="3"/>
                <c:pt idx="0">
                  <c:v>21</c:v>
                </c:pt>
                <c:pt idx="1">
                  <c:v>8</c:v>
                </c:pt>
                <c:pt idx="2">
                  <c:v>3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7662-43A2-BFA0-FAB6800499E9}"/>
            </c:ext>
          </c:extLst>
        </c:ser>
        <c:ser>
          <c:idx val="2"/>
          <c:order val="2"/>
          <c:tx>
            <c:strRef>
              <c:f>Sheet2!$A$5</c:f>
              <c:strCache>
                <c:ptCount val="1"/>
                <c:pt idx="0">
                  <c:v>Automation 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Sheet2!$B$2:$F$2</c:f>
              <c:strCache>
                <c:ptCount val="3"/>
                <c:pt idx="0">
                  <c:v>25</c:v>
                </c:pt>
                <c:pt idx="1">
                  <c:v>26</c:v>
                </c:pt>
                <c:pt idx="2">
                  <c:v>27</c:v>
                </c:pt>
              </c:strCache>
              <c:extLst/>
            </c:strRef>
          </c:cat>
          <c:val>
            <c:numRef>
              <c:f>Sheet2!$B$5:$G$5</c:f>
              <c:numCache>
                <c:formatCode>General</c:formatCode>
                <c:ptCount val="3"/>
                <c:pt idx="0">
                  <c:v>34</c:v>
                </c:pt>
                <c:pt idx="1">
                  <c:v>16</c:v>
                </c:pt>
                <c:pt idx="2">
                  <c:v>20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7662-43A2-BFA0-FAB6800499E9}"/>
            </c:ext>
          </c:extLst>
        </c:ser>
        <c:ser>
          <c:idx val="3"/>
          <c:order val="4"/>
          <c:tx>
            <c:strRef>
              <c:f>Sheet2!$A$7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Sheet2!$B$2:$F$2</c:f>
              <c:strCache>
                <c:ptCount val="3"/>
                <c:pt idx="0">
                  <c:v>25</c:v>
                </c:pt>
                <c:pt idx="1">
                  <c:v>26</c:v>
                </c:pt>
                <c:pt idx="2">
                  <c:v>27</c:v>
                </c:pt>
              </c:strCache>
              <c:extLst/>
            </c:strRef>
          </c:cat>
          <c:val>
            <c:numRef>
              <c:f>Sheet2!$B$6:$G$6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7662-43A2-BFA0-FAB6800499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418982888"/>
        <c:axId val="418983216"/>
        <c:extLst>
          <c:ext xmlns:c15="http://schemas.microsoft.com/office/drawing/2012/chart" uri="{02D57815-91ED-43cb-92C2-25804820EDAC}">
            <c15:filteredBarSeries>
              <c15:ser>
                <c:idx val="4"/>
                <c:order val="3"/>
                <c:tx>
                  <c:strRef>
                    <c:extLst>
                      <c:ext uri="{02D57815-91ED-43cb-92C2-25804820EDAC}">
                        <c15:formulaRef>
                          <c15:sqref>Sheet2!$A$7</c15:sqref>
                        </c15:formulaRef>
                      </c:ext>
                    </c:extLst>
                    <c:strCache>
                      <c:ptCount val="1"/>
                      <c:pt idx="0">
                        <c:v>Other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>
                      <c:ext uri="{02D57815-91ED-43cb-92C2-25804820EDAC}">
                        <c15:formulaRef>
                          <c15:sqref>Sheet2!$B$2:$F$2</c15:sqref>
                        </c15:formulaRef>
                      </c:ext>
                    </c:extLst>
                    <c:strCache>
                      <c:ptCount val="3"/>
                      <c:pt idx="0">
                        <c:v>25</c:v>
                      </c:pt>
                      <c:pt idx="1">
                        <c:v>26</c:v>
                      </c:pt>
                      <c:pt idx="2">
                        <c:v>27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Sheet2!$B$7:$G$7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4</c:v>
                      </c:pt>
                      <c:pt idx="1">
                        <c:v>1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7662-43A2-BFA0-FAB6800499E9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Sheet2!$A$8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Sheet2!$B$2:$F$2</c15:sqref>
                        </c15:formulaRef>
                      </c:ext>
                    </c:extLst>
                    <c:strCache>
                      <c:ptCount val="3"/>
                      <c:pt idx="0">
                        <c:v>25</c:v>
                      </c:pt>
                      <c:pt idx="1">
                        <c:v>26</c:v>
                      </c:pt>
                      <c:pt idx="2">
                        <c:v>27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Sheet2!$B$8:$G$8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65</c:v>
                      </c:pt>
                      <c:pt idx="1">
                        <c:v>34</c:v>
                      </c:pt>
                      <c:pt idx="2">
                        <c:v>37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7662-43A2-BFA0-FAB6800499E9}"/>
                  </c:ext>
                </c:extLst>
              </c15:ser>
            </c15:filteredBarSeries>
          </c:ext>
        </c:extLst>
      </c:barChart>
      <c:catAx>
        <c:axId val="418982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983216"/>
        <c:crosses val="autoZero"/>
        <c:auto val="1"/>
        <c:lblAlgn val="ctr"/>
        <c:lblOffset val="100"/>
        <c:noMultiLvlLbl val="0"/>
      </c:catAx>
      <c:valAx>
        <c:axId val="418983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89828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7625109361329849E-2"/>
          <c:y val="0.90701171499903976"/>
          <c:w val="0.86808311461067367"/>
          <c:h val="6.85980410985212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72098" cy="46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295" tIns="43647" rIns="87295" bIns="43647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414" y="3"/>
            <a:ext cx="2972098" cy="46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295" tIns="43647" rIns="87295" bIns="43647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8830661"/>
            <a:ext cx="2972098" cy="46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295" tIns="43647" rIns="87295" bIns="43647" numCol="1" anchor="b" anchorCtr="0" compatLnSpc="1">
            <a:prstTxWarp prst="textNoShape">
              <a:avLst/>
            </a:prstTxWarp>
          </a:bodyPr>
          <a:lstStyle>
            <a:lvl1pPr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414" y="8830661"/>
            <a:ext cx="2972098" cy="46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295" tIns="43647" rIns="87295" bIns="43647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fld id="{C9539FE0-93D5-485C-9691-F414A22DEA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5533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3"/>
            <a:ext cx="2972098" cy="46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295" tIns="43647" rIns="87295" bIns="43647" numCol="1" anchor="t" anchorCtr="0" compatLnSpc="1">
            <a:prstTxWarp prst="textNoShape">
              <a:avLst/>
            </a:prstTxWarp>
          </a:bodyPr>
          <a:lstStyle>
            <a:lvl1pPr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414" y="3"/>
            <a:ext cx="2972098" cy="46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295" tIns="43647" rIns="87295" bIns="43647" numCol="1" anchor="t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1788" y="698500"/>
            <a:ext cx="61960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6098" y="4416101"/>
            <a:ext cx="5485805" cy="4182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295" tIns="43647" rIns="87295" bIns="436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8830661"/>
            <a:ext cx="2972098" cy="46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295" tIns="43647" rIns="87295" bIns="43647" numCol="1" anchor="b" anchorCtr="0" compatLnSpc="1">
            <a:prstTxWarp prst="textNoShape">
              <a:avLst/>
            </a:prstTxWarp>
          </a:bodyPr>
          <a:lstStyle>
            <a:lvl1pPr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414" y="8830661"/>
            <a:ext cx="2972098" cy="464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87295" tIns="43647" rIns="87295" bIns="43647" numCol="1" anchor="b" anchorCtr="0" compatLnSpc="1">
            <a:prstTxWarp prst="textNoShape">
              <a:avLst/>
            </a:prstTxWarp>
          </a:bodyPr>
          <a:lstStyle>
            <a:lvl1pPr algn="r">
              <a:defRPr sz="1100">
                <a:latin typeface="Arial" pitchFamily="34" charset="0"/>
              </a:defRPr>
            </a:lvl1pPr>
          </a:lstStyle>
          <a:p>
            <a:pPr>
              <a:defRPr/>
            </a:pPr>
            <a:fld id="{719F38AC-A1FC-47AB-81BE-B8AD59C3D2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70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9F38AC-A1FC-47AB-81BE-B8AD59C3D23E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11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b="1" dirty="0"/>
              <a:t>Culture</a:t>
            </a:r>
            <a:endParaRPr lang="en-US" dirty="0"/>
          </a:p>
          <a:p>
            <a:pPr fontAlgn="auto"/>
            <a:r>
              <a:rPr lang="en-US" dirty="0"/>
              <a:t>Embrace a high trust culture to drive change, communication and collaboration</a:t>
            </a:r>
          </a:p>
          <a:p>
            <a:pPr fontAlgn="t"/>
            <a:r>
              <a:rPr lang="en-US" b="1" dirty="0"/>
              <a:t>Automation</a:t>
            </a:r>
            <a:endParaRPr lang="en-US" dirty="0"/>
          </a:p>
          <a:p>
            <a:pPr fontAlgn="auto"/>
            <a:r>
              <a:rPr lang="en-US" dirty="0"/>
              <a:t>Take manual steps out of the value chain</a:t>
            </a:r>
          </a:p>
          <a:p>
            <a:pPr fontAlgn="t"/>
            <a:r>
              <a:rPr lang="en-US" b="1" dirty="0"/>
              <a:t>Lean</a:t>
            </a:r>
            <a:endParaRPr lang="en-US" dirty="0"/>
          </a:p>
          <a:p>
            <a:pPr fontAlgn="auto"/>
            <a:r>
              <a:rPr lang="en-US" dirty="0"/>
              <a:t>Use Lean principles to enable higher cycle frequency</a:t>
            </a:r>
          </a:p>
          <a:p>
            <a:pPr fontAlgn="t"/>
            <a:r>
              <a:rPr lang="en-US" b="1" dirty="0"/>
              <a:t>Measurement</a:t>
            </a:r>
            <a:endParaRPr lang="en-US" dirty="0"/>
          </a:p>
          <a:p>
            <a:pPr fontAlgn="auto"/>
            <a:r>
              <a:rPr lang="en-US" dirty="0"/>
              <a:t>Measure what’s important and use data to refine cycles</a:t>
            </a:r>
          </a:p>
          <a:p>
            <a:pPr fontAlgn="t"/>
            <a:r>
              <a:rPr lang="en-US" b="1" dirty="0"/>
              <a:t>Sharing</a:t>
            </a:r>
            <a:endParaRPr lang="en-US" dirty="0"/>
          </a:p>
          <a:p>
            <a:pPr fontAlgn="auto"/>
            <a:r>
              <a:rPr lang="en-US" dirty="0"/>
              <a:t>Share experiences, successful or not, to enable others to learn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9F38AC-A1FC-47AB-81BE-B8AD59C3D23E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60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Used Lean principles – eliminate waste; watch work flow through the system</a:t>
            </a:r>
          </a:p>
          <a:p>
            <a:pPr marL="228600" indent="-228600">
              <a:buAutoNum type="arabicPeriod"/>
            </a:pPr>
            <a:r>
              <a:rPr lang="en-US" dirty="0"/>
              <a:t>Worked with Consultants (Break Free) to learn the Value Stream Mapping process. Explain VSM.</a:t>
            </a:r>
          </a:p>
          <a:p>
            <a:pPr marL="228600" indent="-228600">
              <a:buAutoNum type="arabicPeriod"/>
            </a:pPr>
            <a:r>
              <a:rPr lang="en-US" dirty="0"/>
              <a:t>Analyzed one of our team’s work which helped us build our feature map.  Bottlenecks identified. </a:t>
            </a:r>
          </a:p>
          <a:p>
            <a:pPr marL="228600" indent="-228600">
              <a:buAutoNum type="arabicPeriod" startAt="2"/>
            </a:pPr>
            <a:endParaRPr lang="en-US" dirty="0"/>
          </a:p>
          <a:p>
            <a:pPr marL="228600" indent="-228600">
              <a:buAutoNum type="arabicPeriod" startAt="2"/>
            </a:pPr>
            <a:endParaRPr lang="en-US" dirty="0"/>
          </a:p>
          <a:p>
            <a:pPr marL="228600" indent="-228600">
              <a:buAutoNum type="arabicPeriod" startAt="2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9F38AC-A1FC-47AB-81BE-B8AD59C3D23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3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VSM -&gt; Configuration Management of Web Servers</a:t>
            </a:r>
          </a:p>
          <a:p>
            <a:r>
              <a:rPr lang="en-US" dirty="0"/>
              <a:t>The team’s ability to swarm and focus on the environment led to the decrease in WIP/overall time (lack of tickets)</a:t>
            </a:r>
          </a:p>
          <a:p>
            <a:r>
              <a:rPr lang="en-US" dirty="0"/>
              <a:t>Turned off the ticket queue to analyze trends/gather data to produce metrics</a:t>
            </a:r>
          </a:p>
          <a:p>
            <a:endParaRPr lang="en-US" dirty="0"/>
          </a:p>
          <a:p>
            <a:r>
              <a:rPr lang="en-US" dirty="0"/>
              <a:t>This metric shows how impactful this can be.  Here’s others and why it’s important to capture that data…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9F38AC-A1FC-47AB-81BE-B8AD59C3D23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52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uses Slack; co-locates nearly 100%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Team cohesion is essential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Sprint Reviews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Used Visual Studio Live Share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Created a Wiki (vs. Sharepoint or OneNote)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takes on new challenges to area and company so we need people who think on their feet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support 7 different teams and work on automation efforts.  We need flexibility to handle incoming work.  Add points to sprint for support.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Internal User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Community of Practice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 Executive Leadership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Open Spaces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9F38AC-A1FC-47AB-81BE-B8AD59C3D23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268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19F38AC-A1FC-47AB-81BE-B8AD59C3D23E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31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0171FF-96A1-7D4A-AA25-C4377DE34A9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085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hyperlink" Target="https://www.cunamutual.com/blog" TargetMode="External"/><Relationship Id="rId3" Type="http://schemas.openxmlformats.org/officeDocument/2006/relationships/image" Target="../media/image20.png"/><Relationship Id="rId7" Type="http://schemas.openxmlformats.org/officeDocument/2006/relationships/hyperlink" Target="https://www.cunamutual.com/linkedin" TargetMode="External"/><Relationship Id="rId12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hyperlink" Target="https://www.cunamutual.com/youtube" TargetMode="External"/><Relationship Id="rId5" Type="http://schemas.openxmlformats.org/officeDocument/2006/relationships/hyperlink" Target="https://www.cunamutual.com/twitter" TargetMode="External"/><Relationship Id="rId15" Type="http://schemas.openxmlformats.org/officeDocument/2006/relationships/hyperlink" Target="https://www.cunamutual.com/googleplus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://www.cunamutual.com/" TargetMode="External"/><Relationship Id="rId9" Type="http://schemas.openxmlformats.org/officeDocument/2006/relationships/hyperlink" Target="https://www.cunamutual.com/facebook" TargetMode="External"/><Relationship Id="rId14" Type="http://schemas.openxmlformats.org/officeDocument/2006/relationships/image" Target="../media/image25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5"/>
          <p:cNvSpPr>
            <a:spLocks noChangeArrowheads="1"/>
          </p:cNvSpPr>
          <p:nvPr/>
        </p:nvSpPr>
        <p:spPr bwMode="auto">
          <a:xfrm rot="5400000">
            <a:off x="5007901" y="-4961311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39"/>
          <p:cNvSpPr>
            <a:spLocks noChangeArrowheads="1"/>
          </p:cNvSpPr>
          <p:nvPr/>
        </p:nvSpPr>
        <p:spPr bwMode="auto">
          <a:xfrm>
            <a:off x="0" y="4146021"/>
            <a:ext cx="10160000" cy="2249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769055" y="2039307"/>
            <a:ext cx="8636000" cy="498598"/>
          </a:xfrm>
        </p:spPr>
        <p:txBody>
          <a:bodyPr lIns="0" tIns="0" rIns="0" bIns="0" anchor="b"/>
          <a:lstStyle>
            <a:lvl1pPr algn="ctr">
              <a:defRPr sz="3600" b="1" baseline="0">
                <a:solidFill>
                  <a:schemeClr val="tx1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Cover Slide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769055" y="2636574"/>
            <a:ext cx="8636000" cy="851958"/>
          </a:xfrm>
        </p:spPr>
        <p:txBody>
          <a:bodyPr lIns="0" tIns="0" rIns="0" bIns="0"/>
          <a:lstStyle>
            <a:lvl1pPr marL="0" indent="0" algn="ctr">
              <a:buNone/>
              <a:defRPr sz="2400" baseline="0"/>
            </a:lvl1pPr>
          </a:lstStyle>
          <a:p>
            <a:pPr lvl="0"/>
            <a:r>
              <a:rPr lang="en-US" dirty="0"/>
              <a:t>Cover Slide Subtitle</a:t>
            </a:r>
          </a:p>
        </p:txBody>
      </p:sp>
      <p:sp>
        <p:nvSpPr>
          <p:cNvPr id="6" name="Rectangle 38"/>
          <p:cNvSpPr>
            <a:spLocks noChangeArrowheads="1"/>
          </p:cNvSpPr>
          <p:nvPr/>
        </p:nvSpPr>
        <p:spPr bwMode="auto">
          <a:xfrm>
            <a:off x="0" y="0"/>
            <a:ext cx="10160000" cy="54240"/>
          </a:xfrm>
          <a:prstGeom prst="rect">
            <a:avLst/>
          </a:prstGeom>
          <a:solidFill>
            <a:srgbClr val="891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191513"/>
            <a:ext cx="10160000" cy="15234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Box 40"/>
          <p:cNvSpPr txBox="1">
            <a:spLocks noChangeArrowheads="1"/>
          </p:cNvSpPr>
          <p:nvPr userDrawn="1"/>
        </p:nvSpPr>
        <p:spPr bwMode="auto">
          <a:xfrm>
            <a:off x="82904" y="5238471"/>
            <a:ext cx="4374444" cy="41549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en-US" sz="700" dirty="0">
                <a:solidFill>
                  <a:schemeClr val="bg1"/>
                </a:solidFill>
                <a:latin typeface="Arial Narrow" pitchFamily="34" charset="0"/>
                <a:cs typeface="+mn-cs"/>
              </a:rPr>
              <a:t>CUNA Mutual Group Proprietary </a:t>
            </a:r>
            <a:br>
              <a:rPr lang="en-US" sz="700" dirty="0">
                <a:solidFill>
                  <a:schemeClr val="bg1"/>
                </a:solidFill>
                <a:latin typeface="Arial Narrow" pitchFamily="34" charset="0"/>
                <a:cs typeface="+mn-cs"/>
              </a:rPr>
            </a:br>
            <a:r>
              <a:rPr lang="en-US" sz="700" dirty="0">
                <a:solidFill>
                  <a:schemeClr val="bg1"/>
                </a:solidFill>
                <a:latin typeface="Arial Narrow" pitchFamily="34" charset="0"/>
                <a:cs typeface="+mn-cs"/>
              </a:rPr>
              <a:t>Reproduction, Adaptation or Distribution Prohibited </a:t>
            </a:r>
            <a:br>
              <a:rPr lang="en-US" sz="700" dirty="0">
                <a:solidFill>
                  <a:schemeClr val="bg1"/>
                </a:solidFill>
                <a:latin typeface="Arial Narrow" pitchFamily="34" charset="0"/>
                <a:cs typeface="+mn-cs"/>
              </a:rPr>
            </a:br>
            <a:r>
              <a:rPr lang="en-US" sz="700" dirty="0">
                <a:solidFill>
                  <a:schemeClr val="bg1"/>
                </a:solidFill>
                <a:latin typeface="Arial Narrow" pitchFamily="34" charset="0"/>
                <a:cs typeface="+mn-cs"/>
              </a:rPr>
              <a:t>© 2017 CUNA Mutual Group,</a:t>
            </a:r>
            <a:r>
              <a:rPr lang="en-US" sz="700" baseline="0" dirty="0">
                <a:solidFill>
                  <a:schemeClr val="bg1"/>
                </a:solidFill>
                <a:latin typeface="Arial Narrow" pitchFamily="34" charset="0"/>
                <a:cs typeface="+mn-cs"/>
              </a:rPr>
              <a:t> All Rights Reserved.</a:t>
            </a:r>
            <a:endParaRPr lang="en-US" sz="700" dirty="0">
              <a:solidFill>
                <a:schemeClr val="bg1"/>
              </a:solidFill>
              <a:latin typeface="Arial Narrow" pitchFamily="34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44095" y="4493010"/>
            <a:ext cx="2167132" cy="92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25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89" y="128989"/>
            <a:ext cx="9144000" cy="4524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0389" y="866776"/>
            <a:ext cx="4496153" cy="4213230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5879" y="866776"/>
            <a:ext cx="4497917" cy="4213230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0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92128"/>
            <a:ext cx="10160000" cy="522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8"/>
          <p:cNvSpPr>
            <a:spLocks noChangeArrowheads="1"/>
          </p:cNvSpPr>
          <p:nvPr userDrawn="1"/>
        </p:nvSpPr>
        <p:spPr bwMode="auto">
          <a:xfrm rot="5400000">
            <a:off x="5007901" y="-4947392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 rot="16200000" flipV="1">
            <a:off x="4975493" y="319228"/>
            <a:ext cx="209021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7"/>
          <p:cNvSpPr>
            <a:spLocks noChangeArrowheads="1"/>
          </p:cNvSpPr>
          <p:nvPr userDrawn="1"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19"/>
          <p:cNvSpPr txBox="1">
            <a:spLocks noChangeArrowheads="1"/>
          </p:cNvSpPr>
          <p:nvPr userDrawn="1"/>
        </p:nvSpPr>
        <p:spPr bwMode="auto">
          <a:xfrm>
            <a:off x="9920629" y="5443521"/>
            <a:ext cx="11060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4F35984D-9426-4815-9492-4286F390503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/>
          </a:p>
        </p:txBody>
      </p:sp>
      <p:sp>
        <p:nvSpPr>
          <p:cNvPr id="4" name="Rectangle 28"/>
          <p:cNvSpPr>
            <a:spLocks noChangeArrowheads="1"/>
          </p:cNvSpPr>
          <p:nvPr userDrawn="1"/>
        </p:nvSpPr>
        <p:spPr bwMode="auto">
          <a:xfrm>
            <a:off x="0" y="1325"/>
            <a:ext cx="10160000" cy="542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 flipH="1">
            <a:off x="-1" y="1"/>
            <a:ext cx="10160001" cy="5714999"/>
            <a:chOff x="749787" y="1627613"/>
            <a:chExt cx="9303009" cy="4145455"/>
          </a:xfrm>
        </p:grpSpPr>
        <p:sp>
          <p:nvSpPr>
            <p:cNvPr id="25" name="Right Triangle 24"/>
            <p:cNvSpPr/>
            <p:nvPr userDrawn="1"/>
          </p:nvSpPr>
          <p:spPr>
            <a:xfrm rot="16200000">
              <a:off x="7675538" y="3394724"/>
              <a:ext cx="1943676" cy="2810840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ight Triangle 29"/>
            <p:cNvSpPr/>
            <p:nvPr userDrawn="1"/>
          </p:nvSpPr>
          <p:spPr>
            <a:xfrm>
              <a:off x="749787" y="1627613"/>
              <a:ext cx="4567802" cy="4145455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/>
            </a:p>
          </p:txBody>
        </p:sp>
      </p:grpSp>
      <p:cxnSp>
        <p:nvCxnSpPr>
          <p:cNvPr id="18" name="Straight Connector 17"/>
          <p:cNvCxnSpPr/>
          <p:nvPr userDrawn="1"/>
        </p:nvCxnSpPr>
        <p:spPr>
          <a:xfrm>
            <a:off x="1097838" y="2783068"/>
            <a:ext cx="1907885" cy="0"/>
          </a:xfrm>
          <a:prstGeom prst="line">
            <a:avLst/>
          </a:prstGeom>
          <a:solidFill>
            <a:schemeClr val="accent2">
              <a:alpha val="83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990965" y="1301296"/>
            <a:ext cx="5491164" cy="1409700"/>
          </a:xfrm>
        </p:spPr>
        <p:txBody>
          <a:bodyPr anchor="b"/>
          <a:lstStyle>
            <a:lvl1pPr marL="0" indent="0">
              <a:buNone/>
              <a:defRPr lang="en-US" sz="4000" b="1" baseline="0" dirty="0">
                <a:solidFill>
                  <a:schemeClr val="accent1"/>
                </a:solidFill>
                <a:latin typeface="Rockwell" panose="020606030202050204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90965" y="3120571"/>
            <a:ext cx="5491164" cy="1409700"/>
          </a:xfrm>
        </p:spPr>
        <p:txBody>
          <a:bodyPr anchor="t"/>
          <a:lstStyle>
            <a:lvl1pPr marL="0" indent="0">
              <a:buNone/>
              <a:defRPr lang="en-US" sz="20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0" y="5287528"/>
            <a:ext cx="10160004" cy="427473"/>
            <a:chOff x="0" y="5287528"/>
            <a:chExt cx="10160004" cy="427473"/>
          </a:xfrm>
        </p:grpSpPr>
        <p:sp>
          <p:nvSpPr>
            <p:cNvPr id="34" name="Rectangle 33"/>
            <p:cNvSpPr/>
            <p:nvPr userDrawn="1"/>
          </p:nvSpPr>
          <p:spPr>
            <a:xfrm>
              <a:off x="0" y="5297715"/>
              <a:ext cx="10160000" cy="4172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7"/>
            <p:cNvSpPr>
              <a:spLocks noChangeArrowheads="1"/>
            </p:cNvSpPr>
            <p:nvPr userDrawn="1"/>
          </p:nvSpPr>
          <p:spPr bwMode="auto">
            <a:xfrm rot="16200000" flipV="1">
              <a:off x="4975493" y="312039"/>
              <a:ext cx="209021" cy="10160000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100000">
                  <a:srgbClr val="C0C0C0">
                    <a:alpha val="75998"/>
                  </a:srgb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57" b="21347"/>
          <a:stretch/>
        </p:blipFill>
        <p:spPr>
          <a:xfrm>
            <a:off x="-1" y="3178414"/>
            <a:ext cx="2980995" cy="2124231"/>
          </a:xfrm>
          <a:prstGeom prst="rect">
            <a:avLst/>
          </a:prstGeom>
        </p:spPr>
      </p:pic>
      <p:sp>
        <p:nvSpPr>
          <p:cNvPr id="21" name="Rectangle 27"/>
          <p:cNvSpPr>
            <a:spLocks noChangeArrowheads="1"/>
          </p:cNvSpPr>
          <p:nvPr userDrawn="1"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Text Box 19"/>
          <p:cNvSpPr txBox="1">
            <a:spLocks noChangeArrowheads="1"/>
          </p:cNvSpPr>
          <p:nvPr userDrawn="1"/>
        </p:nvSpPr>
        <p:spPr bwMode="auto">
          <a:xfrm>
            <a:off x="9920629" y="5443521"/>
            <a:ext cx="11060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ADFF853E-691C-4897-BBCC-A95A55646DC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5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_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5"/>
          <p:cNvSpPr>
            <a:spLocks noChangeArrowheads="1"/>
          </p:cNvSpPr>
          <p:nvPr userDrawn="1"/>
        </p:nvSpPr>
        <p:spPr bwMode="auto">
          <a:xfrm rot="5400000">
            <a:off x="5007901" y="-4961311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 rot="16200000" flipV="1">
            <a:off x="4975490" y="319228"/>
            <a:ext cx="209021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Text Box 19"/>
          <p:cNvSpPr txBox="1">
            <a:spLocks noChangeArrowheads="1"/>
          </p:cNvSpPr>
          <p:nvPr userDrawn="1"/>
        </p:nvSpPr>
        <p:spPr bwMode="auto">
          <a:xfrm>
            <a:off x="9920630" y="5443520"/>
            <a:ext cx="1106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ADFF853E-691C-4897-BBCC-A95A55646DC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Rectangle 38"/>
          <p:cNvSpPr>
            <a:spLocks noChangeArrowheads="1"/>
          </p:cNvSpPr>
          <p:nvPr userDrawn="1"/>
        </p:nvSpPr>
        <p:spPr bwMode="auto">
          <a:xfrm>
            <a:off x="0" y="0"/>
            <a:ext cx="10160000" cy="54240"/>
          </a:xfrm>
          <a:prstGeom prst="rect">
            <a:avLst/>
          </a:prstGeom>
          <a:solidFill>
            <a:srgbClr val="891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0160000" cy="527108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2007604" y="3323988"/>
            <a:ext cx="5994400" cy="174771"/>
            <a:chOff x="1806844" y="3988785"/>
            <a:chExt cx="5394960" cy="2097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806844" y="3988785"/>
              <a:ext cx="5394960" cy="0"/>
            </a:xfrm>
            <a:prstGeom prst="lin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Isosceles Triangle 1"/>
            <p:cNvSpPr/>
            <p:nvPr userDrawn="1"/>
          </p:nvSpPr>
          <p:spPr>
            <a:xfrm flipV="1">
              <a:off x="4128690" y="3988785"/>
              <a:ext cx="647260" cy="209725"/>
            </a:xfrm>
            <a:prstGeom prst="triangle">
              <a:avLst/>
            </a:prstGeom>
            <a:solidFill>
              <a:srgbClr val="FFFFFF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22323" y="1003300"/>
            <a:ext cx="6695767" cy="2251075"/>
          </a:xfrm>
        </p:spPr>
        <p:txBody>
          <a:bodyPr/>
          <a:lstStyle>
            <a:lvl1pPr marL="0" indent="0" algn="ctr">
              <a:buNone/>
              <a:defRPr sz="4800">
                <a:solidFill>
                  <a:schemeClr val="bg1"/>
                </a:solidFill>
                <a:latin typeface="Rockwell" panose="02060603020205020403" pitchFamily="18" charset="0"/>
              </a:defRPr>
            </a:lvl1pPr>
            <a:lvl2pPr marL="195260" indent="0">
              <a:buNone/>
              <a:defRPr/>
            </a:lvl2pPr>
            <a:lvl3pPr marL="434971" indent="0">
              <a:buNone/>
              <a:defRPr/>
            </a:lvl3pPr>
            <a:lvl4pPr marL="615944" indent="0">
              <a:buNone/>
              <a:defRPr/>
            </a:lvl4pPr>
            <a:lvl5pPr marL="841365" indent="0">
              <a:buNone/>
              <a:defRPr/>
            </a:lvl5pPr>
          </a:lstStyle>
          <a:p>
            <a:pPr lvl="0"/>
            <a:r>
              <a:rPr lang="en-US" sz="4800" b="0" spc="300" baseline="0" dirty="0">
                <a:solidFill>
                  <a:schemeClr val="bg1"/>
                </a:solidFill>
                <a:latin typeface="Rockwell" panose="02060603020205020403" pitchFamily="18" charset="0"/>
              </a:rPr>
              <a:t>Click to Edit Transition 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4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_Slid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" name="Rectangle 8"/>
          <p:cNvSpPr>
            <a:spLocks noChangeArrowheads="1"/>
          </p:cNvSpPr>
          <p:nvPr/>
        </p:nvSpPr>
        <p:spPr bwMode="auto">
          <a:xfrm rot="5400000">
            <a:off x="5007901" y="-4956684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 rot="16200000" flipV="1">
            <a:off x="4975490" y="319228"/>
            <a:ext cx="209021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9920630" y="5443520"/>
            <a:ext cx="1106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4F35984D-9426-4815-9492-4286F390503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  <p:sp>
        <p:nvSpPr>
          <p:cNvPr id="4" name="Rectangle 28"/>
          <p:cNvSpPr>
            <a:spLocks noChangeArrowheads="1"/>
          </p:cNvSpPr>
          <p:nvPr/>
        </p:nvSpPr>
        <p:spPr bwMode="auto">
          <a:xfrm>
            <a:off x="0" y="1324"/>
            <a:ext cx="10160000" cy="542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802570" y="3672417"/>
            <a:ext cx="8636000" cy="70788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2570" y="2422261"/>
            <a:ext cx="86360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text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_Slid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 rot="476215">
            <a:off x="7648478" y="2226449"/>
            <a:ext cx="2575005" cy="3518976"/>
          </a:xfrm>
          <a:prstGeom prst="rect">
            <a:avLst/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3929" t="-496" r="-5799" b="4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 userDrawn="1"/>
        </p:nvSpPr>
        <p:spPr>
          <a:xfrm>
            <a:off x="7010400" y="5294717"/>
            <a:ext cx="3737811" cy="12825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0389" y="2212135"/>
            <a:ext cx="9144000" cy="443198"/>
          </a:xfrm>
        </p:spPr>
        <p:txBody>
          <a:bodyPr lIns="0" tIns="0" rIns="0" bIns="0" anchor="b"/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1" kern="1200" dirty="0">
                <a:solidFill>
                  <a:schemeClr val="tx1"/>
                </a:solidFill>
                <a:latin typeface="Rockwell" panose="02060603020205020403" pitchFamily="18" charset="0"/>
                <a:ea typeface="+mj-ea"/>
                <a:cs typeface="+mj-cs"/>
              </a:defRPr>
            </a:lvl1pPr>
          </a:lstStyle>
          <a:p>
            <a:r>
              <a:rPr lang="en-US" dirty="0"/>
              <a:t>Optional Transition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0393" y="2743202"/>
            <a:ext cx="9163403" cy="2159001"/>
          </a:xfrm>
        </p:spPr>
        <p:txBody>
          <a:bodyPr lIns="0" tIns="0" rIns="0" bIns="0"/>
          <a:lstStyle>
            <a:lvl1pPr marL="0" indent="0" algn="ctr">
              <a:buNone/>
              <a:defRPr lang="en-US" sz="24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Optional Transition Slide Subtitle</a:t>
            </a:r>
          </a:p>
        </p:txBody>
      </p:sp>
      <p:sp>
        <p:nvSpPr>
          <p:cNvPr id="4" name="Rectangle 35"/>
          <p:cNvSpPr>
            <a:spLocks noChangeArrowheads="1"/>
          </p:cNvSpPr>
          <p:nvPr userDrawn="1"/>
        </p:nvSpPr>
        <p:spPr bwMode="auto">
          <a:xfrm rot="5400000">
            <a:off x="5007901" y="-4961311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38"/>
          <p:cNvSpPr>
            <a:spLocks noChangeArrowheads="1"/>
          </p:cNvSpPr>
          <p:nvPr userDrawn="1"/>
        </p:nvSpPr>
        <p:spPr bwMode="auto">
          <a:xfrm>
            <a:off x="0" y="0"/>
            <a:ext cx="10160000" cy="54240"/>
          </a:xfrm>
          <a:prstGeom prst="rect">
            <a:avLst/>
          </a:prstGeom>
          <a:solidFill>
            <a:srgbClr val="891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 userDrawn="1"/>
        </p:nvSpPr>
        <p:spPr bwMode="auto">
          <a:xfrm rot="16200000" flipV="1">
            <a:off x="4975493" y="319228"/>
            <a:ext cx="209021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  <p:sp>
        <p:nvSpPr>
          <p:cNvPr id="8" name="Text Box 19"/>
          <p:cNvSpPr txBox="1">
            <a:spLocks noChangeArrowheads="1"/>
          </p:cNvSpPr>
          <p:nvPr userDrawn="1"/>
        </p:nvSpPr>
        <p:spPr bwMode="auto">
          <a:xfrm>
            <a:off x="9920629" y="5443521"/>
            <a:ext cx="11060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ADFF853E-691C-4897-BBCC-A95A55646DC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61432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elabora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Triangle 13"/>
          <p:cNvSpPr/>
          <p:nvPr userDrawn="1"/>
        </p:nvSpPr>
        <p:spPr>
          <a:xfrm rot="16200000">
            <a:off x="5092581" y="204892"/>
            <a:ext cx="3966267" cy="616857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Triangle 14"/>
          <p:cNvSpPr/>
          <p:nvPr userDrawn="1"/>
        </p:nvSpPr>
        <p:spPr>
          <a:xfrm rot="16200000">
            <a:off x="5092581" y="198897"/>
            <a:ext cx="3966267" cy="6168571"/>
          </a:xfrm>
          <a:prstGeom prst="rtTriangle">
            <a:avLst/>
          </a:prstGeom>
          <a:blipFill dpi="0" rotWithShape="0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0"/>
          </p:nvPr>
        </p:nvSpPr>
        <p:spPr>
          <a:xfrm>
            <a:off x="5725886" y="2394857"/>
            <a:ext cx="4071258" cy="2625689"/>
          </a:xfrm>
        </p:spPr>
        <p:txBody>
          <a:bodyPr anchor="b"/>
          <a:lstStyle>
            <a:lvl1pPr marL="0" indent="0" algn="r">
              <a:lnSpc>
                <a:spcPct val="90000"/>
              </a:lnSpc>
              <a:spcBef>
                <a:spcPts val="1200"/>
              </a:spcBef>
              <a:buNone/>
              <a:defRPr sz="2600" b="1">
                <a:solidFill>
                  <a:schemeClr val="bg1"/>
                </a:solidFill>
                <a:latin typeface="Rockwell" panose="02060603020205020403" pitchFamily="18" charset="0"/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30393" y="611192"/>
            <a:ext cx="9163403" cy="3960813"/>
          </a:xfrm>
        </p:spPr>
        <p:txBody>
          <a:bodyPr anchor="ctr"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5270500"/>
            <a:ext cx="10160004" cy="444501"/>
            <a:chOff x="0" y="5270500"/>
            <a:chExt cx="10160004" cy="444501"/>
          </a:xfrm>
        </p:grpSpPr>
        <p:grpSp>
          <p:nvGrpSpPr>
            <p:cNvPr id="31" name="Group 30"/>
            <p:cNvGrpSpPr/>
            <p:nvPr userDrawn="1"/>
          </p:nvGrpSpPr>
          <p:grpSpPr>
            <a:xfrm>
              <a:off x="0" y="5270500"/>
              <a:ext cx="10160004" cy="444501"/>
              <a:chOff x="0" y="5270500"/>
              <a:chExt cx="10160004" cy="444501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0" y="5297715"/>
                <a:ext cx="10160000" cy="417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7"/>
              <p:cNvSpPr>
                <a:spLocks noChangeArrowheads="1"/>
              </p:cNvSpPr>
              <p:nvPr userDrawn="1"/>
            </p:nvSpPr>
            <p:spPr bwMode="auto">
              <a:xfrm rot="16200000" flipV="1">
                <a:off x="4975493" y="312039"/>
                <a:ext cx="209021" cy="10160000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0C0C0">
                      <a:alpha val="75998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Text Box 19"/>
              <p:cNvSpPr txBox="1">
                <a:spLocks noChangeArrowheads="1"/>
              </p:cNvSpPr>
              <p:nvPr userDrawn="1"/>
            </p:nvSpPr>
            <p:spPr bwMode="auto">
              <a:xfrm>
                <a:off x="9920629" y="5443521"/>
                <a:ext cx="110608" cy="1077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>
                  <a:defRPr/>
                </a:pPr>
                <a:fld id="{ADFF853E-691C-4897-BBCC-A95A55646DC0}" type="slidenum">
                  <a:rPr lang="en-US" sz="700" b="1" smtClean="0"/>
                  <a:pPr algn="r" eaLnBrk="1" hangingPunct="1">
                    <a:defRPr/>
                  </a:pPr>
                  <a:t>‹#›</a:t>
                </a:fld>
                <a:endParaRPr lang="en-US" sz="700" b="1"/>
              </a:p>
            </p:txBody>
          </p:sp>
          <p:sp>
            <p:nvSpPr>
              <p:cNvPr id="37" name="Rectangle 27"/>
              <p:cNvSpPr>
                <a:spLocks noChangeArrowheads="1"/>
              </p:cNvSpPr>
              <p:nvPr userDrawn="1"/>
            </p:nvSpPr>
            <p:spPr bwMode="auto">
              <a:xfrm>
                <a:off x="0" y="5270500"/>
                <a:ext cx="10160000" cy="304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77689" y="5409037"/>
              <a:ext cx="1813050" cy="215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667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_elaborat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Triangle 13"/>
          <p:cNvSpPr/>
          <p:nvPr userDrawn="1"/>
        </p:nvSpPr>
        <p:spPr>
          <a:xfrm rot="16200000">
            <a:off x="5092581" y="204892"/>
            <a:ext cx="3966267" cy="6168571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ight Triangle 14"/>
          <p:cNvSpPr/>
          <p:nvPr userDrawn="1"/>
        </p:nvSpPr>
        <p:spPr>
          <a:xfrm rot="16200000">
            <a:off x="5092581" y="198897"/>
            <a:ext cx="3966267" cy="6168571"/>
          </a:xfrm>
          <a:prstGeom prst="rtTriangle">
            <a:avLst/>
          </a:prstGeom>
          <a:blipFill dpi="0" rotWithShape="0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10"/>
          </p:nvPr>
        </p:nvSpPr>
        <p:spPr>
          <a:xfrm>
            <a:off x="5725886" y="2394857"/>
            <a:ext cx="4071258" cy="2625689"/>
          </a:xfrm>
        </p:spPr>
        <p:txBody>
          <a:bodyPr anchor="b"/>
          <a:lstStyle>
            <a:lvl1pPr marL="0" indent="0" algn="r">
              <a:lnSpc>
                <a:spcPct val="90000"/>
              </a:lnSpc>
              <a:spcBef>
                <a:spcPts val="1200"/>
              </a:spcBef>
              <a:buNone/>
              <a:defRPr sz="2600" b="1">
                <a:solidFill>
                  <a:schemeClr val="bg1"/>
                </a:solidFill>
                <a:latin typeface="Rockwell" panose="02060603020205020403" pitchFamily="18" charset="0"/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30393" y="611192"/>
            <a:ext cx="9163403" cy="3960813"/>
          </a:xfrm>
        </p:spPr>
        <p:txBody>
          <a:bodyPr anchor="ctr"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0" name="Group 29"/>
          <p:cNvGrpSpPr/>
          <p:nvPr userDrawn="1"/>
        </p:nvGrpSpPr>
        <p:grpSpPr>
          <a:xfrm>
            <a:off x="0" y="5270500"/>
            <a:ext cx="10160004" cy="444501"/>
            <a:chOff x="0" y="5270500"/>
            <a:chExt cx="10160004" cy="444501"/>
          </a:xfrm>
        </p:grpSpPr>
        <p:grpSp>
          <p:nvGrpSpPr>
            <p:cNvPr id="31" name="Group 30"/>
            <p:cNvGrpSpPr/>
            <p:nvPr userDrawn="1"/>
          </p:nvGrpSpPr>
          <p:grpSpPr>
            <a:xfrm>
              <a:off x="0" y="5270500"/>
              <a:ext cx="10160004" cy="444501"/>
              <a:chOff x="0" y="5270500"/>
              <a:chExt cx="10160004" cy="444501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0" y="5297715"/>
                <a:ext cx="10160000" cy="417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7"/>
              <p:cNvSpPr>
                <a:spLocks noChangeArrowheads="1"/>
              </p:cNvSpPr>
              <p:nvPr userDrawn="1"/>
            </p:nvSpPr>
            <p:spPr bwMode="auto">
              <a:xfrm rot="16200000" flipV="1">
                <a:off x="4975493" y="312039"/>
                <a:ext cx="209021" cy="10160000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0C0C0">
                      <a:alpha val="75998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6" name="Text Box 19"/>
              <p:cNvSpPr txBox="1">
                <a:spLocks noChangeArrowheads="1"/>
              </p:cNvSpPr>
              <p:nvPr userDrawn="1"/>
            </p:nvSpPr>
            <p:spPr bwMode="auto">
              <a:xfrm>
                <a:off x="9920629" y="5443521"/>
                <a:ext cx="110608" cy="1077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>
                  <a:defRPr/>
                </a:pPr>
                <a:fld id="{ADFF853E-691C-4897-BBCC-A95A55646DC0}" type="slidenum">
                  <a:rPr lang="en-US" sz="700" b="1" smtClean="0"/>
                  <a:pPr algn="r" eaLnBrk="1" hangingPunct="1">
                    <a:defRPr/>
                  </a:pPr>
                  <a:t>‹#›</a:t>
                </a:fld>
                <a:endParaRPr lang="en-US" sz="700" b="1"/>
              </a:p>
            </p:txBody>
          </p:sp>
          <p:sp>
            <p:nvSpPr>
              <p:cNvPr id="37" name="Rectangle 27"/>
              <p:cNvSpPr>
                <a:spLocks noChangeArrowheads="1"/>
              </p:cNvSpPr>
              <p:nvPr userDrawn="1"/>
            </p:nvSpPr>
            <p:spPr bwMode="auto">
              <a:xfrm>
                <a:off x="0" y="5270500"/>
                <a:ext cx="10160000" cy="304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77689" y="5409037"/>
              <a:ext cx="1813050" cy="215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813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elaborat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938" t="38194"/>
          <a:stretch/>
        </p:blipFill>
        <p:spPr>
          <a:xfrm>
            <a:off x="0" y="-1"/>
            <a:ext cx="10160000" cy="5309189"/>
          </a:xfrm>
          <a:prstGeom prst="rect">
            <a:avLst/>
          </a:prstGeom>
        </p:spPr>
      </p:pic>
      <p:sp>
        <p:nvSpPr>
          <p:cNvPr id="25" name="Content Placeholder 5"/>
          <p:cNvSpPr>
            <a:spLocks noGrp="1"/>
          </p:cNvSpPr>
          <p:nvPr>
            <p:ph sz="quarter" idx="4"/>
          </p:nvPr>
        </p:nvSpPr>
        <p:spPr>
          <a:xfrm>
            <a:off x="2881248" y="1323975"/>
            <a:ext cx="6319442" cy="3650456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6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4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4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0389" y="128989"/>
            <a:ext cx="3617736" cy="947336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0" y="5270500"/>
            <a:ext cx="10160004" cy="444501"/>
            <a:chOff x="0" y="5270500"/>
            <a:chExt cx="10160004" cy="444501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5270500"/>
              <a:ext cx="10160004" cy="444501"/>
              <a:chOff x="0" y="5270500"/>
              <a:chExt cx="10160004" cy="444501"/>
            </a:xfrm>
          </p:grpSpPr>
          <p:sp>
            <p:nvSpPr>
              <p:cNvPr id="33" name="Rectangle 32"/>
              <p:cNvSpPr/>
              <p:nvPr userDrawn="1"/>
            </p:nvSpPr>
            <p:spPr>
              <a:xfrm>
                <a:off x="0" y="5297715"/>
                <a:ext cx="10160000" cy="417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7"/>
              <p:cNvSpPr>
                <a:spLocks noChangeArrowheads="1"/>
              </p:cNvSpPr>
              <p:nvPr userDrawn="1"/>
            </p:nvSpPr>
            <p:spPr bwMode="auto">
              <a:xfrm rot="16200000" flipV="1">
                <a:off x="4975493" y="312039"/>
                <a:ext cx="209021" cy="10160000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0C0C0">
                      <a:alpha val="75998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Text Box 19"/>
              <p:cNvSpPr txBox="1">
                <a:spLocks noChangeArrowheads="1"/>
              </p:cNvSpPr>
              <p:nvPr userDrawn="1"/>
            </p:nvSpPr>
            <p:spPr bwMode="auto">
              <a:xfrm>
                <a:off x="9920629" y="5443521"/>
                <a:ext cx="110608" cy="1077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>
                  <a:defRPr/>
                </a:pPr>
                <a:fld id="{ADFF853E-691C-4897-BBCC-A95A55646DC0}" type="slidenum">
                  <a:rPr lang="en-US" sz="700" b="1" smtClean="0"/>
                  <a:pPr algn="r" eaLnBrk="1" hangingPunct="1">
                    <a:defRPr/>
                  </a:pPr>
                  <a:t>‹#›</a:t>
                </a:fld>
                <a:endParaRPr lang="en-US" sz="700" b="1"/>
              </a:p>
            </p:txBody>
          </p:sp>
          <p:sp>
            <p:nvSpPr>
              <p:cNvPr id="36" name="Rectangle 27"/>
              <p:cNvSpPr>
                <a:spLocks noChangeArrowheads="1"/>
              </p:cNvSpPr>
              <p:nvPr userDrawn="1"/>
            </p:nvSpPr>
            <p:spPr bwMode="auto">
              <a:xfrm>
                <a:off x="0" y="5270500"/>
                <a:ext cx="10160000" cy="304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77689" y="5409037"/>
              <a:ext cx="1813050" cy="215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06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0160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 rot="16200000" flipV="1">
            <a:off x="4975490" y="319228"/>
            <a:ext cx="209021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9920630" y="5443520"/>
            <a:ext cx="1106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4F35984D-9426-4815-9492-4286F390503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1" y="461"/>
            <a:ext cx="4023360" cy="52700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Isosceles Triangle 12"/>
          <p:cNvSpPr/>
          <p:nvPr userDrawn="1"/>
        </p:nvSpPr>
        <p:spPr>
          <a:xfrm rot="5400000">
            <a:off x="3856571" y="1448780"/>
            <a:ext cx="579194" cy="245614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652639" y="685101"/>
            <a:ext cx="3010959" cy="2391142"/>
          </a:xfrm>
        </p:spPr>
        <p:txBody>
          <a:bodyPr/>
          <a:lstStyle>
            <a:lvl1pPr marL="0" indent="0">
              <a:buNone/>
              <a:defRPr sz="4400" strike="noStrike" baseline="0">
                <a:solidFill>
                  <a:schemeClr val="bg1"/>
                </a:solidFill>
                <a:latin typeface="Rockwell" panose="02060603020205020403" pitchFamily="18" charset="0"/>
              </a:defRPr>
            </a:lvl1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1" hasCustomPrompt="1"/>
          </p:nvPr>
        </p:nvSpPr>
        <p:spPr>
          <a:xfrm>
            <a:off x="4921542" y="690563"/>
            <a:ext cx="4660194" cy="4333875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4269975" y="2506861"/>
            <a:ext cx="5561053" cy="553998"/>
          </a:xfrm>
        </p:spPr>
        <p:txBody>
          <a:bodyPr lIns="0" tIns="0" rIns="0" bIns="0" anchor="b"/>
          <a:lstStyle>
            <a:lvl1pPr algn="l">
              <a:defRPr sz="3600" b="1" baseline="0">
                <a:solidFill>
                  <a:schemeClr val="accent1"/>
                </a:solidFill>
                <a:latin typeface="Rockwell" panose="02060603020205020403" pitchFamily="18" charset="0"/>
              </a:defRPr>
            </a:lvl1pPr>
          </a:lstStyle>
          <a:p>
            <a:r>
              <a:rPr lang="en-US" dirty="0"/>
              <a:t>Cover Slide Title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79451" y="3159528"/>
            <a:ext cx="5561053" cy="851958"/>
          </a:xfrm>
        </p:spPr>
        <p:txBody>
          <a:bodyPr lIns="0" tIns="0" rIns="0" bIns="0"/>
          <a:lstStyle>
            <a:lvl1pPr marL="0" indent="0" algn="l">
              <a:buNone/>
              <a:defRPr sz="20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Cover Slide Subtitle</a:t>
            </a:r>
          </a:p>
        </p:txBody>
      </p:sp>
      <p:pic>
        <p:nvPicPr>
          <p:cNvPr id="31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5169" y="542830"/>
            <a:ext cx="4285859" cy="493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 Box 40"/>
          <p:cNvSpPr txBox="1">
            <a:spLocks noChangeArrowheads="1"/>
          </p:cNvSpPr>
          <p:nvPr userDrawn="1"/>
        </p:nvSpPr>
        <p:spPr bwMode="auto">
          <a:xfrm>
            <a:off x="4176922" y="5426944"/>
            <a:ext cx="5784496" cy="20005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en-US" sz="700" dirty="0">
                <a:solidFill>
                  <a:schemeClr val="tx1"/>
                </a:solidFill>
                <a:latin typeface="Arial Narrow" pitchFamily="34" charset="0"/>
                <a:cs typeface="+mn-cs"/>
              </a:rPr>
              <a:t>CUNA Mutual Group Proprietary |  Reproduction, Adaptation or Distribution Prohibited |  © 2017 CUNA Mutual Group,</a:t>
            </a:r>
            <a:r>
              <a:rPr lang="en-US" sz="700" baseline="0" dirty="0">
                <a:solidFill>
                  <a:schemeClr val="tx1"/>
                </a:solidFill>
                <a:latin typeface="Arial Narrow" pitchFamily="34" charset="0"/>
                <a:cs typeface="+mn-cs"/>
              </a:rPr>
              <a:t> All Rights Reserved.</a:t>
            </a:r>
            <a:endParaRPr lang="en-US" sz="700" dirty="0">
              <a:solidFill>
                <a:schemeClr val="tx1"/>
              </a:solidFill>
              <a:latin typeface="Arial Narrow" pitchFamily="34" charset="0"/>
              <a:cs typeface="+mn-cs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5666343"/>
            <a:ext cx="10160000" cy="60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>
            <a:cxnSpLocks/>
          </p:cNvCxnSpPr>
          <p:nvPr userDrawn="1"/>
        </p:nvCxnSpPr>
        <p:spPr>
          <a:xfrm>
            <a:off x="2140414" y="-11724"/>
            <a:ext cx="1578014" cy="14416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BD407C8-7CE9-F84A-9DEE-D9CDF21AA4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H="1" flipV="1">
            <a:off x="723901" y="-711198"/>
            <a:ext cx="4521201" cy="5943602"/>
          </a:xfrm>
          <a:prstGeom prst="rect">
            <a:avLst/>
          </a:prstGeom>
        </p:spPr>
      </p:pic>
      <p:sp>
        <p:nvSpPr>
          <p:cNvPr id="4" name="Triangle 3">
            <a:extLst>
              <a:ext uri="{FF2B5EF4-FFF2-40B4-BE49-F238E27FC236}">
                <a16:creationId xmlns:a16="http://schemas.microsoft.com/office/drawing/2014/main" id="{3ACC0B66-96C0-DE40-A2DE-F0CDA27B7BB0}"/>
              </a:ext>
            </a:extLst>
          </p:cNvPr>
          <p:cNvSpPr/>
          <p:nvPr userDrawn="1"/>
        </p:nvSpPr>
        <p:spPr>
          <a:xfrm flipH="1">
            <a:off x="-19186" y="-38100"/>
            <a:ext cx="3359285" cy="4239260"/>
          </a:xfrm>
          <a:custGeom>
            <a:avLst/>
            <a:gdLst>
              <a:gd name="connsiteX0" fmla="*/ 0 w 4305300"/>
              <a:gd name="connsiteY0" fmla="*/ 2413000 h 2413000"/>
              <a:gd name="connsiteX1" fmla="*/ 2152650 w 4305300"/>
              <a:gd name="connsiteY1" fmla="*/ 0 h 2413000"/>
              <a:gd name="connsiteX2" fmla="*/ 4305300 w 4305300"/>
              <a:gd name="connsiteY2" fmla="*/ 2413000 h 2413000"/>
              <a:gd name="connsiteX3" fmla="*/ 0 w 4305300"/>
              <a:gd name="connsiteY3" fmla="*/ 2413000 h 2413000"/>
              <a:gd name="connsiteX0" fmla="*/ 0 w 4305300"/>
              <a:gd name="connsiteY0" fmla="*/ 2654300 h 2654300"/>
              <a:gd name="connsiteX1" fmla="*/ 4298950 w 4305300"/>
              <a:gd name="connsiteY1" fmla="*/ 0 h 2654300"/>
              <a:gd name="connsiteX2" fmla="*/ 4305300 w 4305300"/>
              <a:gd name="connsiteY2" fmla="*/ 2654300 h 2654300"/>
              <a:gd name="connsiteX3" fmla="*/ 0 w 4305300"/>
              <a:gd name="connsiteY3" fmla="*/ 2654300 h 2654300"/>
              <a:gd name="connsiteX0" fmla="*/ 0 w 2336800"/>
              <a:gd name="connsiteY0" fmla="*/ 0 h 2654300"/>
              <a:gd name="connsiteX1" fmla="*/ 2330450 w 2336800"/>
              <a:gd name="connsiteY1" fmla="*/ 0 h 2654300"/>
              <a:gd name="connsiteX2" fmla="*/ 2336800 w 2336800"/>
              <a:gd name="connsiteY2" fmla="*/ 2654300 h 2654300"/>
              <a:gd name="connsiteX3" fmla="*/ 0 w 2336800"/>
              <a:gd name="connsiteY3" fmla="*/ 0 h 2654300"/>
              <a:gd name="connsiteX0" fmla="*/ 1003300 w 3340100"/>
              <a:gd name="connsiteY0" fmla="*/ 0 h 2654300"/>
              <a:gd name="connsiteX1" fmla="*/ 3333750 w 3340100"/>
              <a:gd name="connsiteY1" fmla="*/ 0 h 2654300"/>
              <a:gd name="connsiteX2" fmla="*/ 3340100 w 3340100"/>
              <a:gd name="connsiteY2" fmla="*/ 2654300 h 2654300"/>
              <a:gd name="connsiteX3" fmla="*/ 0 w 3340100"/>
              <a:gd name="connsiteY3" fmla="*/ 914400 h 2654300"/>
              <a:gd name="connsiteX4" fmla="*/ 1003300 w 3340100"/>
              <a:gd name="connsiteY4" fmla="*/ 0 h 2654300"/>
              <a:gd name="connsiteX0" fmla="*/ 1003300 w 3333886"/>
              <a:gd name="connsiteY0" fmla="*/ 0 h 4152900"/>
              <a:gd name="connsiteX1" fmla="*/ 3333750 w 3333886"/>
              <a:gd name="connsiteY1" fmla="*/ 0 h 4152900"/>
              <a:gd name="connsiteX2" fmla="*/ 3314700 w 3333886"/>
              <a:gd name="connsiteY2" fmla="*/ 4152900 h 4152900"/>
              <a:gd name="connsiteX3" fmla="*/ 0 w 3333886"/>
              <a:gd name="connsiteY3" fmla="*/ 914400 h 4152900"/>
              <a:gd name="connsiteX4" fmla="*/ 1003300 w 3333886"/>
              <a:gd name="connsiteY4" fmla="*/ 0 h 4152900"/>
              <a:gd name="connsiteX0" fmla="*/ 927100 w 3257686"/>
              <a:gd name="connsiteY0" fmla="*/ 0 h 4152900"/>
              <a:gd name="connsiteX1" fmla="*/ 3257550 w 3257686"/>
              <a:gd name="connsiteY1" fmla="*/ 0 h 4152900"/>
              <a:gd name="connsiteX2" fmla="*/ 3238500 w 3257686"/>
              <a:gd name="connsiteY2" fmla="*/ 4152900 h 4152900"/>
              <a:gd name="connsiteX3" fmla="*/ 0 w 3257686"/>
              <a:gd name="connsiteY3" fmla="*/ 952500 h 4152900"/>
              <a:gd name="connsiteX4" fmla="*/ 927100 w 3257686"/>
              <a:gd name="connsiteY4" fmla="*/ 0 h 4152900"/>
              <a:gd name="connsiteX0" fmla="*/ 990600 w 3321186"/>
              <a:gd name="connsiteY0" fmla="*/ 0 h 4152900"/>
              <a:gd name="connsiteX1" fmla="*/ 3321050 w 3321186"/>
              <a:gd name="connsiteY1" fmla="*/ 0 h 4152900"/>
              <a:gd name="connsiteX2" fmla="*/ 3302000 w 3321186"/>
              <a:gd name="connsiteY2" fmla="*/ 4152900 h 4152900"/>
              <a:gd name="connsiteX3" fmla="*/ 0 w 3321186"/>
              <a:gd name="connsiteY3" fmla="*/ 927100 h 4152900"/>
              <a:gd name="connsiteX4" fmla="*/ 990600 w 3321186"/>
              <a:gd name="connsiteY4" fmla="*/ 0 h 4152900"/>
              <a:gd name="connsiteX0" fmla="*/ 990600 w 3321186"/>
              <a:gd name="connsiteY0" fmla="*/ 0 h 4152900"/>
              <a:gd name="connsiteX1" fmla="*/ 3321050 w 3321186"/>
              <a:gd name="connsiteY1" fmla="*/ 0 h 4152900"/>
              <a:gd name="connsiteX2" fmla="*/ 3302000 w 3321186"/>
              <a:gd name="connsiteY2" fmla="*/ 4152900 h 4152900"/>
              <a:gd name="connsiteX3" fmla="*/ 0 w 3321186"/>
              <a:gd name="connsiteY3" fmla="*/ 927100 h 4152900"/>
              <a:gd name="connsiteX4" fmla="*/ 990600 w 3321186"/>
              <a:gd name="connsiteY4" fmla="*/ 0 h 4152900"/>
              <a:gd name="connsiteX0" fmla="*/ 993726 w 3324312"/>
              <a:gd name="connsiteY0" fmla="*/ 0 h 4152900"/>
              <a:gd name="connsiteX1" fmla="*/ 3324176 w 3324312"/>
              <a:gd name="connsiteY1" fmla="*/ 0 h 4152900"/>
              <a:gd name="connsiteX2" fmla="*/ 3305126 w 3324312"/>
              <a:gd name="connsiteY2" fmla="*/ 4152900 h 4152900"/>
              <a:gd name="connsiteX3" fmla="*/ 3126 w 3324312"/>
              <a:gd name="connsiteY3" fmla="*/ 927100 h 4152900"/>
              <a:gd name="connsiteX4" fmla="*/ 993726 w 3324312"/>
              <a:gd name="connsiteY4" fmla="*/ 0 h 4152900"/>
              <a:gd name="connsiteX0" fmla="*/ 993726 w 3324312"/>
              <a:gd name="connsiteY0" fmla="*/ 0 h 4152900"/>
              <a:gd name="connsiteX1" fmla="*/ 3324176 w 3324312"/>
              <a:gd name="connsiteY1" fmla="*/ 0 h 4152900"/>
              <a:gd name="connsiteX2" fmla="*/ 3305126 w 3324312"/>
              <a:gd name="connsiteY2" fmla="*/ 4152900 h 4152900"/>
              <a:gd name="connsiteX3" fmla="*/ 3126 w 3324312"/>
              <a:gd name="connsiteY3" fmla="*/ 927100 h 4152900"/>
              <a:gd name="connsiteX4" fmla="*/ 993726 w 3324312"/>
              <a:gd name="connsiteY4" fmla="*/ 0 h 4152900"/>
              <a:gd name="connsiteX0" fmla="*/ 990600 w 3321186"/>
              <a:gd name="connsiteY0" fmla="*/ 0 h 4152900"/>
              <a:gd name="connsiteX1" fmla="*/ 3321050 w 3321186"/>
              <a:gd name="connsiteY1" fmla="*/ 0 h 4152900"/>
              <a:gd name="connsiteX2" fmla="*/ 3302000 w 3321186"/>
              <a:gd name="connsiteY2" fmla="*/ 4152900 h 4152900"/>
              <a:gd name="connsiteX3" fmla="*/ 0 w 3321186"/>
              <a:gd name="connsiteY3" fmla="*/ 927100 h 4152900"/>
              <a:gd name="connsiteX4" fmla="*/ 990600 w 3321186"/>
              <a:gd name="connsiteY4" fmla="*/ 0 h 4152900"/>
              <a:gd name="connsiteX0" fmla="*/ 990600 w 3321186"/>
              <a:gd name="connsiteY0" fmla="*/ 0 h 4152900"/>
              <a:gd name="connsiteX1" fmla="*/ 3321050 w 3321186"/>
              <a:gd name="connsiteY1" fmla="*/ 0 h 4152900"/>
              <a:gd name="connsiteX2" fmla="*/ 3302000 w 3321186"/>
              <a:gd name="connsiteY2" fmla="*/ 4152900 h 4152900"/>
              <a:gd name="connsiteX3" fmla="*/ 0 w 3321186"/>
              <a:gd name="connsiteY3" fmla="*/ 927100 h 4152900"/>
              <a:gd name="connsiteX4" fmla="*/ 990600 w 3321186"/>
              <a:gd name="connsiteY4" fmla="*/ 0 h 415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1186" h="4152900">
                <a:moveTo>
                  <a:pt x="990600" y="0"/>
                </a:moveTo>
                <a:lnTo>
                  <a:pt x="3321050" y="0"/>
                </a:lnTo>
                <a:cubicBezTo>
                  <a:pt x="3323167" y="884767"/>
                  <a:pt x="3299883" y="3268133"/>
                  <a:pt x="3302000" y="4152900"/>
                </a:cubicBezTo>
                <a:cubicBezTo>
                  <a:pt x="2658533" y="3420533"/>
                  <a:pt x="1300816" y="2210104"/>
                  <a:pt x="0" y="927100"/>
                </a:cubicBezTo>
                <a:lnTo>
                  <a:pt x="990600" y="0"/>
                </a:lnTo>
                <a:close/>
              </a:path>
            </a:pathLst>
          </a:custGeom>
          <a:blipFill dpi="0"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3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522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33" y="125840"/>
            <a:ext cx="9144000" cy="4524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3333" y="836353"/>
            <a:ext cx="4489098" cy="533135"/>
          </a:xfrm>
        </p:spPr>
        <p:txBody>
          <a:bodyPr anchor="b"/>
          <a:lstStyle>
            <a:lvl1pPr marL="0" indent="0">
              <a:buNone/>
              <a:defRPr lang="en-US" sz="2000" b="1" kern="1200" smtClean="0">
                <a:solidFill>
                  <a:schemeClr val="tx1"/>
                </a:solidFill>
                <a:latin typeface="Rockwell" panose="02060603020205020403" pitchFamily="18" charset="0"/>
                <a:ea typeface="+mn-ea"/>
                <a:cs typeface="+mn-cs"/>
              </a:defRPr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333" y="1369482"/>
            <a:ext cx="4489098" cy="3678767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76476" y="836353"/>
            <a:ext cx="4490861" cy="533135"/>
          </a:xfrm>
        </p:spPr>
        <p:txBody>
          <a:bodyPr anchor="b"/>
          <a:lstStyle>
            <a:lvl1pPr marL="0" indent="0">
              <a:buNone/>
              <a:defRPr lang="en-US" sz="2000" b="1" kern="1200" dirty="0" smtClean="0">
                <a:solidFill>
                  <a:schemeClr val="tx1"/>
                </a:solidFill>
                <a:latin typeface="Rockwell" panose="02060603020205020403" pitchFamily="18" charset="0"/>
                <a:ea typeface="+mn-ea"/>
                <a:cs typeface="+mn-cs"/>
              </a:defRPr>
            </a:lvl1pPr>
            <a:lvl2pPr marL="457196" indent="0">
              <a:buNone/>
              <a:defRPr sz="2000" b="1"/>
            </a:lvl2pPr>
            <a:lvl3pPr marL="914391" indent="0">
              <a:buNone/>
              <a:defRPr sz="1800" b="1"/>
            </a:lvl3pPr>
            <a:lvl4pPr marL="1371587" indent="0">
              <a:buNone/>
              <a:defRPr sz="1600" b="1"/>
            </a:lvl4pPr>
            <a:lvl5pPr marL="1828782" indent="0">
              <a:buNone/>
              <a:defRPr sz="1600" b="1"/>
            </a:lvl5pPr>
            <a:lvl6pPr marL="2285978" indent="0">
              <a:buNone/>
              <a:defRPr sz="1600" b="1"/>
            </a:lvl6pPr>
            <a:lvl7pPr marL="2743173" indent="0">
              <a:buNone/>
              <a:defRPr sz="1600" b="1"/>
            </a:lvl7pPr>
            <a:lvl8pPr marL="3200368" indent="0">
              <a:buNone/>
              <a:defRPr sz="1600" b="1"/>
            </a:lvl8pPr>
            <a:lvl9pPr marL="365756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76476" y="1369482"/>
            <a:ext cx="4490861" cy="3678767"/>
          </a:xfrm>
        </p:spPr>
        <p:txBody>
          <a:bodyPr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42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160000" cy="55181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30389" y="1210998"/>
            <a:ext cx="2639382" cy="812530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5316220" y="975804"/>
            <a:ext cx="4151630" cy="28414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049520" y="398366"/>
            <a:ext cx="4685030" cy="512444"/>
          </a:xfrm>
          <a:prstGeom prst="rect">
            <a:avLst/>
          </a:prstGeom>
        </p:spPr>
        <p:txBody>
          <a:bodyPr anchor="ctr"/>
          <a:lstStyle>
            <a:lvl1pPr marL="0" indent="0" algn="ctr" defTabSz="914364" rtl="0" eaLnBrk="1" latinLnBrk="0" hangingPunct="1">
              <a:lnSpc>
                <a:spcPct val="95000"/>
              </a:lnSpc>
              <a:buNone/>
              <a:defRPr lang="en-US" sz="1600" b="1" kern="1200" dirty="0" smtClean="0">
                <a:solidFill>
                  <a:schemeClr val="tx1"/>
                </a:solidFill>
                <a:latin typeface="Rockwell" panose="02060603020205020403" pitchFamily="18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2"/>
          </p:nvPr>
        </p:nvSpPr>
        <p:spPr>
          <a:xfrm>
            <a:off x="423333" y="2422260"/>
            <a:ext cx="4489098" cy="2635969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2" name="Group 31"/>
          <p:cNvGrpSpPr/>
          <p:nvPr userDrawn="1"/>
        </p:nvGrpSpPr>
        <p:grpSpPr>
          <a:xfrm>
            <a:off x="0" y="5270500"/>
            <a:ext cx="10160004" cy="444501"/>
            <a:chOff x="0" y="5270500"/>
            <a:chExt cx="10160004" cy="444501"/>
          </a:xfrm>
        </p:grpSpPr>
        <p:grpSp>
          <p:nvGrpSpPr>
            <p:cNvPr id="33" name="Group 32"/>
            <p:cNvGrpSpPr/>
            <p:nvPr userDrawn="1"/>
          </p:nvGrpSpPr>
          <p:grpSpPr>
            <a:xfrm>
              <a:off x="0" y="5270500"/>
              <a:ext cx="10160004" cy="444501"/>
              <a:chOff x="0" y="5270500"/>
              <a:chExt cx="10160004" cy="444501"/>
            </a:xfrm>
          </p:grpSpPr>
          <p:sp>
            <p:nvSpPr>
              <p:cNvPr id="36" name="Rectangle 35"/>
              <p:cNvSpPr/>
              <p:nvPr userDrawn="1"/>
            </p:nvSpPr>
            <p:spPr>
              <a:xfrm>
                <a:off x="0" y="5297715"/>
                <a:ext cx="10160000" cy="417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7"/>
              <p:cNvSpPr>
                <a:spLocks noChangeArrowheads="1"/>
              </p:cNvSpPr>
              <p:nvPr userDrawn="1"/>
            </p:nvSpPr>
            <p:spPr bwMode="auto">
              <a:xfrm rot="16200000" flipV="1">
                <a:off x="4975493" y="312039"/>
                <a:ext cx="209021" cy="10160000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0C0C0">
                      <a:alpha val="75998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Text Box 19"/>
              <p:cNvSpPr txBox="1">
                <a:spLocks noChangeArrowheads="1"/>
              </p:cNvSpPr>
              <p:nvPr userDrawn="1"/>
            </p:nvSpPr>
            <p:spPr bwMode="auto">
              <a:xfrm>
                <a:off x="9920629" y="5443521"/>
                <a:ext cx="110608" cy="1077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>
                  <a:defRPr/>
                </a:pPr>
                <a:fld id="{ADFF853E-691C-4897-BBCC-A95A55646DC0}" type="slidenum">
                  <a:rPr lang="en-US" sz="700" b="1" smtClean="0"/>
                  <a:pPr algn="r" eaLnBrk="1" hangingPunct="1">
                    <a:defRPr/>
                  </a:pPr>
                  <a:t>‹#›</a:t>
                </a:fld>
                <a:endParaRPr lang="en-US" sz="700" b="1"/>
              </a:p>
            </p:txBody>
          </p:sp>
          <p:sp>
            <p:nvSpPr>
              <p:cNvPr id="39" name="Rectangle 27"/>
              <p:cNvSpPr>
                <a:spLocks noChangeArrowheads="1"/>
              </p:cNvSpPr>
              <p:nvPr userDrawn="1"/>
            </p:nvSpPr>
            <p:spPr bwMode="auto">
              <a:xfrm>
                <a:off x="0" y="5270500"/>
                <a:ext cx="10160000" cy="304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4" name="Picture 33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77689" y="5409037"/>
              <a:ext cx="1813050" cy="215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4379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950"/>
          <a:stretch/>
        </p:blipFill>
        <p:spPr>
          <a:xfrm>
            <a:off x="0" y="0"/>
            <a:ext cx="8572500" cy="5715000"/>
          </a:xfrm>
          <a:prstGeom prst="rect">
            <a:avLst/>
          </a:prstGeom>
        </p:spPr>
      </p:pic>
      <p:sp>
        <p:nvSpPr>
          <p:cNvPr id="11" name="Freeform 5"/>
          <p:cNvSpPr>
            <a:spLocks/>
          </p:cNvSpPr>
          <p:nvPr userDrawn="1"/>
        </p:nvSpPr>
        <p:spPr bwMode="auto">
          <a:xfrm flipV="1">
            <a:off x="3602428" y="-1"/>
            <a:ext cx="5556086" cy="5723220"/>
          </a:xfrm>
          <a:custGeom>
            <a:avLst/>
            <a:gdLst>
              <a:gd name="T0" fmla="*/ 3752 w 3752"/>
              <a:gd name="T1" fmla="*/ 4345 h 4345"/>
              <a:gd name="T2" fmla="*/ 0 w 3752"/>
              <a:gd name="T3" fmla="*/ 4345 h 4345"/>
              <a:gd name="T4" fmla="*/ 1094 w 3752"/>
              <a:gd name="T5" fmla="*/ 0 h 4345"/>
              <a:gd name="T6" fmla="*/ 3752 w 3752"/>
              <a:gd name="T7" fmla="*/ 0 h 4345"/>
              <a:gd name="T8" fmla="*/ 3752 w 3752"/>
              <a:gd name="T9" fmla="*/ 4345 h 4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52" h="4345">
                <a:moveTo>
                  <a:pt x="3752" y="4345"/>
                </a:moveTo>
                <a:lnTo>
                  <a:pt x="0" y="4345"/>
                </a:lnTo>
                <a:lnTo>
                  <a:pt x="1094" y="0"/>
                </a:lnTo>
                <a:lnTo>
                  <a:pt x="3752" y="0"/>
                </a:lnTo>
                <a:lnTo>
                  <a:pt x="3752" y="43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9" name="Freeform 5"/>
          <p:cNvSpPr>
            <a:spLocks/>
          </p:cNvSpPr>
          <p:nvPr userDrawn="1"/>
        </p:nvSpPr>
        <p:spPr bwMode="auto">
          <a:xfrm flipV="1">
            <a:off x="0" y="3280229"/>
            <a:ext cx="759931" cy="2434770"/>
          </a:xfrm>
          <a:custGeom>
            <a:avLst/>
            <a:gdLst>
              <a:gd name="T0" fmla="*/ 10892 w 10892"/>
              <a:gd name="T1" fmla="*/ 0 h 2292"/>
              <a:gd name="T2" fmla="*/ 0 w 10892"/>
              <a:gd name="T3" fmla="*/ 2292 h 2292"/>
              <a:gd name="T4" fmla="*/ 0 w 10892"/>
              <a:gd name="T5" fmla="*/ 0 h 2292"/>
              <a:gd name="T6" fmla="*/ 10892 w 10892"/>
              <a:gd name="T7" fmla="*/ 0 h 2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892" h="2292">
                <a:moveTo>
                  <a:pt x="10892" y="0"/>
                </a:moveTo>
                <a:lnTo>
                  <a:pt x="0" y="2292"/>
                </a:lnTo>
                <a:lnTo>
                  <a:pt x="0" y="0"/>
                </a:lnTo>
                <a:lnTo>
                  <a:pt x="10892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26402" y="963348"/>
            <a:ext cx="4734103" cy="812530"/>
          </a:xfrm>
        </p:spPr>
        <p:txBody>
          <a:bodyPr anchor="t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4826404" y="1881192"/>
            <a:ext cx="4774796" cy="319155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479" b="6451"/>
          <a:stretch/>
        </p:blipFill>
        <p:spPr>
          <a:xfrm>
            <a:off x="-1" y="2133362"/>
            <a:ext cx="1030567" cy="3581638"/>
          </a:xfrm>
          <a:prstGeom prst="rect">
            <a:avLst/>
          </a:prstGeom>
        </p:spPr>
      </p:pic>
      <p:grpSp>
        <p:nvGrpSpPr>
          <p:cNvPr id="31" name="Group 30"/>
          <p:cNvGrpSpPr/>
          <p:nvPr userDrawn="1"/>
        </p:nvGrpSpPr>
        <p:grpSpPr>
          <a:xfrm>
            <a:off x="0" y="5270500"/>
            <a:ext cx="10160004" cy="444501"/>
            <a:chOff x="0" y="5270500"/>
            <a:chExt cx="10160004" cy="444501"/>
          </a:xfrm>
        </p:grpSpPr>
        <p:grpSp>
          <p:nvGrpSpPr>
            <p:cNvPr id="32" name="Group 31"/>
            <p:cNvGrpSpPr/>
            <p:nvPr userDrawn="1"/>
          </p:nvGrpSpPr>
          <p:grpSpPr>
            <a:xfrm>
              <a:off x="0" y="5270500"/>
              <a:ext cx="10160004" cy="444501"/>
              <a:chOff x="0" y="5270500"/>
              <a:chExt cx="10160004" cy="444501"/>
            </a:xfrm>
          </p:grpSpPr>
          <p:sp>
            <p:nvSpPr>
              <p:cNvPr id="35" name="Rectangle 34"/>
              <p:cNvSpPr/>
              <p:nvPr userDrawn="1"/>
            </p:nvSpPr>
            <p:spPr>
              <a:xfrm>
                <a:off x="0" y="5297715"/>
                <a:ext cx="10160000" cy="417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 userDrawn="1"/>
            </p:nvSpPr>
            <p:spPr bwMode="auto">
              <a:xfrm rot="16200000" flipV="1">
                <a:off x="4975493" y="312039"/>
                <a:ext cx="209021" cy="10160000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0C0C0">
                      <a:alpha val="75998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Rectangle 27"/>
              <p:cNvSpPr>
                <a:spLocks noChangeArrowheads="1"/>
              </p:cNvSpPr>
              <p:nvPr userDrawn="1"/>
            </p:nvSpPr>
            <p:spPr bwMode="auto">
              <a:xfrm>
                <a:off x="0" y="5270500"/>
                <a:ext cx="10160000" cy="304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3" name="Picture 32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77689" y="5409037"/>
              <a:ext cx="1813050" cy="215678"/>
            </a:xfrm>
            <a:prstGeom prst="rect">
              <a:avLst/>
            </a:prstGeom>
          </p:spPr>
        </p:pic>
      </p:grpSp>
      <p:sp>
        <p:nvSpPr>
          <p:cNvPr id="15" name="Text Box 19"/>
          <p:cNvSpPr txBox="1">
            <a:spLocks noChangeArrowheads="1"/>
          </p:cNvSpPr>
          <p:nvPr userDrawn="1"/>
        </p:nvSpPr>
        <p:spPr bwMode="auto">
          <a:xfrm>
            <a:off x="9920629" y="5443521"/>
            <a:ext cx="11060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ADFF853E-691C-4897-BBCC-A95A55646DC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</p:spTree>
    <p:extLst>
      <p:ext uri="{BB962C8B-B14F-4D97-AF65-F5344CB8AC3E}">
        <p14:creationId xmlns:p14="http://schemas.microsoft.com/office/powerpoint/2010/main" val="3072235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" y="28444"/>
            <a:ext cx="10160000" cy="522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8"/>
          <p:cNvSpPr>
            <a:spLocks noChangeArrowheads="1"/>
          </p:cNvSpPr>
          <p:nvPr userDrawn="1"/>
        </p:nvSpPr>
        <p:spPr bwMode="auto">
          <a:xfrm rot="5400000">
            <a:off x="5007901" y="-4947392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28"/>
          <p:cNvSpPr>
            <a:spLocks noChangeArrowheads="1"/>
          </p:cNvSpPr>
          <p:nvPr userDrawn="1"/>
        </p:nvSpPr>
        <p:spPr bwMode="auto">
          <a:xfrm>
            <a:off x="0" y="1325"/>
            <a:ext cx="10160000" cy="542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943703" y="314330"/>
            <a:ext cx="5679722" cy="4762495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01814" y="1195613"/>
            <a:ext cx="3427236" cy="3900261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 5"/>
          <p:cNvSpPr>
            <a:spLocks noGrp="1"/>
          </p:cNvSpPr>
          <p:nvPr>
            <p:ph type="title"/>
          </p:nvPr>
        </p:nvSpPr>
        <p:spPr>
          <a:xfrm>
            <a:off x="401814" y="315648"/>
            <a:ext cx="3421944" cy="81253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03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" y="28444"/>
            <a:ext cx="10160000" cy="522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8"/>
          <p:cNvSpPr>
            <a:spLocks noChangeArrowheads="1"/>
          </p:cNvSpPr>
          <p:nvPr userDrawn="1"/>
        </p:nvSpPr>
        <p:spPr bwMode="auto">
          <a:xfrm rot="5400000">
            <a:off x="5007901" y="-4947392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7"/>
          <p:cNvSpPr>
            <a:spLocks noChangeArrowheads="1"/>
          </p:cNvSpPr>
          <p:nvPr userDrawn="1"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19"/>
          <p:cNvSpPr txBox="1">
            <a:spLocks noChangeArrowheads="1"/>
          </p:cNvSpPr>
          <p:nvPr userDrawn="1"/>
        </p:nvSpPr>
        <p:spPr bwMode="auto">
          <a:xfrm>
            <a:off x="9920629" y="5443521"/>
            <a:ext cx="11060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4F35984D-9426-4815-9492-4286F390503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/>
          </a:p>
        </p:txBody>
      </p:sp>
      <p:sp>
        <p:nvSpPr>
          <p:cNvPr id="4" name="Rectangle 28"/>
          <p:cNvSpPr>
            <a:spLocks noChangeArrowheads="1"/>
          </p:cNvSpPr>
          <p:nvPr userDrawn="1"/>
        </p:nvSpPr>
        <p:spPr bwMode="auto">
          <a:xfrm>
            <a:off x="0" y="1325"/>
            <a:ext cx="10160000" cy="542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991431" y="4020351"/>
            <a:ext cx="6096000" cy="452432"/>
          </a:xfr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"/>
          </p:nvPr>
        </p:nvSpPr>
        <p:spPr>
          <a:xfrm>
            <a:off x="1991431" y="952500"/>
            <a:ext cx="6096000" cy="2987146"/>
          </a:xfrm>
        </p:spPr>
        <p:txBody>
          <a:bodyPr/>
          <a:lstStyle>
            <a:lvl1pPr marL="0" indent="0">
              <a:buNone/>
              <a:defRPr sz="3200"/>
            </a:lvl1pPr>
            <a:lvl2pPr marL="457196" indent="0">
              <a:buNone/>
              <a:defRPr sz="2800"/>
            </a:lvl2pPr>
            <a:lvl3pPr marL="914391" indent="0">
              <a:buNone/>
              <a:defRPr sz="2400"/>
            </a:lvl3pPr>
            <a:lvl4pPr marL="1371587" indent="0">
              <a:buNone/>
              <a:defRPr sz="2000"/>
            </a:lvl4pPr>
            <a:lvl5pPr marL="1828782" indent="0">
              <a:buNone/>
              <a:defRPr sz="2000"/>
            </a:lvl5pPr>
            <a:lvl6pPr marL="2285978" indent="0">
              <a:buNone/>
              <a:defRPr sz="2000"/>
            </a:lvl6pPr>
            <a:lvl7pPr marL="2743173" indent="0">
              <a:buNone/>
              <a:defRPr sz="2000"/>
            </a:lvl7pPr>
            <a:lvl8pPr marL="3200368" indent="0">
              <a:buNone/>
              <a:defRPr sz="2000"/>
            </a:lvl8pPr>
            <a:lvl9pPr marL="3657563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91431" y="4472782"/>
            <a:ext cx="60960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196" indent="0">
              <a:buNone/>
              <a:defRPr sz="1200"/>
            </a:lvl2pPr>
            <a:lvl3pPr marL="914391" indent="0">
              <a:buNone/>
              <a:defRPr sz="1000"/>
            </a:lvl3pPr>
            <a:lvl4pPr marL="1371587" indent="0">
              <a:buNone/>
              <a:defRPr sz="900"/>
            </a:lvl4pPr>
            <a:lvl5pPr marL="1828782" indent="0">
              <a:buNone/>
              <a:defRPr sz="900"/>
            </a:lvl5pPr>
            <a:lvl6pPr marL="2285978" indent="0">
              <a:buNone/>
              <a:defRPr sz="900"/>
            </a:lvl6pPr>
            <a:lvl7pPr marL="2743173" indent="0">
              <a:buNone/>
              <a:defRPr sz="900"/>
            </a:lvl7pPr>
            <a:lvl8pPr marL="3200368" indent="0">
              <a:buNone/>
              <a:defRPr sz="900"/>
            </a:lvl8pPr>
            <a:lvl9pPr marL="365756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676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89" y="128989"/>
            <a:ext cx="9144000" cy="4524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30393" y="866776"/>
            <a:ext cx="9163403" cy="4213230"/>
          </a:xfrm>
        </p:spPr>
        <p:txBody>
          <a:bodyPr/>
          <a:lstStyle/>
          <a:p>
            <a:pPr lvl="0"/>
            <a:r>
              <a:rPr lang="en-US" noProof="0"/>
              <a:t>Click icon to add SmartArt graphic</a:t>
            </a:r>
          </a:p>
        </p:txBody>
      </p:sp>
    </p:spTree>
    <p:extLst>
      <p:ext uri="{BB962C8B-B14F-4D97-AF65-F5344CB8AC3E}">
        <p14:creationId xmlns:p14="http://schemas.microsoft.com/office/powerpoint/2010/main" val="21179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0389" y="128989"/>
            <a:ext cx="9144000" cy="45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30394" y="887768"/>
            <a:ext cx="4627382" cy="4192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3"/>
          </p:nvPr>
        </p:nvSpPr>
        <p:spPr>
          <a:xfrm>
            <a:off x="5198597" y="1372807"/>
            <a:ext cx="4438650" cy="370521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189626" y="891610"/>
            <a:ext cx="4456592" cy="427037"/>
          </a:xfrm>
          <a:prstGeom prst="rect">
            <a:avLst/>
          </a:prstGeom>
        </p:spPr>
        <p:txBody>
          <a:bodyPr anchor="ctr"/>
          <a:lstStyle>
            <a:lvl1pPr marL="0" indent="0" algn="ctr" defTabSz="761940" rtl="0" eaLnBrk="1" latinLnBrk="0" hangingPunct="1">
              <a:lnSpc>
                <a:spcPct val="95000"/>
              </a:lnSpc>
              <a:buNone/>
              <a:defRPr lang="en-US" sz="16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9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ultiple_Presenter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0160000" cy="5277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30389" y="1483629"/>
            <a:ext cx="9144000" cy="584775"/>
          </a:xfrm>
        </p:spPr>
        <p:txBody>
          <a:bodyPr/>
          <a:lstStyle>
            <a:lvl1pPr>
              <a:defRPr/>
            </a:lvl1pPr>
          </a:lstStyle>
          <a:p>
            <a:r>
              <a:rPr lang="en-US" sz="3200" kern="1200" cap="all" spc="300" dirty="0">
                <a:solidFill>
                  <a:srgbClr val="FFFFFF"/>
                </a:solidFill>
                <a:latin typeface="Rockwell" panose="02060603020205020403" pitchFamily="18" charset="0"/>
                <a:ea typeface="+mn-ea"/>
                <a:cs typeface="+mn-cs"/>
              </a:rPr>
              <a:t>Presenters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0390" y="2139724"/>
            <a:ext cx="4859262" cy="1711098"/>
          </a:xfrm>
        </p:spPr>
        <p:txBody>
          <a:bodyPr/>
          <a:lstStyle>
            <a:lvl1pPr>
              <a:defRPr baseline="0"/>
            </a:lvl1pPr>
          </a:lstStyle>
          <a:p>
            <a:pPr marL="0" indent="0">
              <a:buNone/>
            </a:pPr>
            <a:r>
              <a:rPr lang="en-US" kern="1200" cap="all" spc="300" dirty="0">
                <a:solidFill>
                  <a:schemeClr val="accent1"/>
                </a:solidFill>
                <a:latin typeface="Rockwell" panose="02060603020205020403" pitchFamily="18" charset="0"/>
              </a:rPr>
              <a:t>Name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Title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Company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Email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1"/>
                </a:solidFill>
              </a:rPr>
              <a:t>XXX.XXX.XXX</a:t>
            </a:r>
            <a:r>
              <a:rPr lang="en-US" sz="1800" dirty="0">
                <a:solidFill>
                  <a:schemeClr val="bg1"/>
                </a:solidFill>
              </a:rPr>
              <a:t>, Ext. </a:t>
            </a:r>
            <a:r>
              <a:rPr lang="en-US" sz="1800" dirty="0" err="1">
                <a:solidFill>
                  <a:schemeClr val="bg1"/>
                </a:solidFill>
              </a:rPr>
              <a:t>XXX.XXXX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 userDrawn="1"/>
        </p:nvCxnSpPr>
        <p:spPr>
          <a:xfrm flipH="1">
            <a:off x="5388299" y="2108227"/>
            <a:ext cx="0" cy="160020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7"/>
          <p:cNvSpPr>
            <a:spLocks noChangeArrowheads="1"/>
          </p:cNvSpPr>
          <p:nvPr userDrawn="1"/>
        </p:nvSpPr>
        <p:spPr bwMode="auto">
          <a:xfrm rot="16200000" flipV="1">
            <a:off x="4975490" y="312039"/>
            <a:ext cx="209021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Text Box 19"/>
          <p:cNvSpPr txBox="1">
            <a:spLocks noChangeArrowheads="1"/>
          </p:cNvSpPr>
          <p:nvPr userDrawn="1"/>
        </p:nvSpPr>
        <p:spPr bwMode="auto">
          <a:xfrm>
            <a:off x="9920630" y="5443520"/>
            <a:ext cx="1106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ADFF853E-691C-4897-BBCC-A95A55646DC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  <p:sp>
        <p:nvSpPr>
          <p:cNvPr id="23" name="Rectangle 27"/>
          <p:cNvSpPr>
            <a:spLocks noChangeArrowheads="1"/>
          </p:cNvSpPr>
          <p:nvPr userDrawn="1"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Content Placeholder 2"/>
          <p:cNvSpPr>
            <a:spLocks noGrp="1"/>
          </p:cNvSpPr>
          <p:nvPr>
            <p:ph idx="10" hasCustomPrompt="1"/>
          </p:nvPr>
        </p:nvSpPr>
        <p:spPr>
          <a:xfrm>
            <a:off x="5549229" y="2161862"/>
            <a:ext cx="4360299" cy="1711098"/>
          </a:xfrm>
        </p:spPr>
        <p:txBody>
          <a:bodyPr/>
          <a:lstStyle>
            <a:lvl1pPr>
              <a:defRPr baseline="0"/>
            </a:lvl1pPr>
          </a:lstStyle>
          <a:p>
            <a:pPr marL="0" indent="0">
              <a:buNone/>
            </a:pPr>
            <a:r>
              <a:rPr lang="en-US" kern="1200" cap="all" spc="300" dirty="0">
                <a:solidFill>
                  <a:schemeClr val="accent1"/>
                </a:solidFill>
                <a:latin typeface="Rockwell" panose="02060603020205020403" pitchFamily="18" charset="0"/>
              </a:rPr>
              <a:t>Name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Title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Company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Email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1"/>
                </a:solidFill>
              </a:rPr>
              <a:t>XXX.XXX.XXX</a:t>
            </a:r>
            <a:r>
              <a:rPr lang="en-US" sz="1800" dirty="0">
                <a:solidFill>
                  <a:schemeClr val="bg1"/>
                </a:solidFill>
              </a:rPr>
              <a:t>, Ext. </a:t>
            </a:r>
            <a:r>
              <a:rPr lang="en-US" sz="1800" dirty="0" err="1">
                <a:solidFill>
                  <a:schemeClr val="bg1"/>
                </a:solidFill>
              </a:rPr>
              <a:t>XXX.XXXX</a:t>
            </a: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09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resenter_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5564698" cy="52779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 hasCustomPrompt="1"/>
          </p:nvPr>
        </p:nvSpPr>
        <p:spPr>
          <a:xfrm>
            <a:off x="442146" y="2455098"/>
            <a:ext cx="4901266" cy="584775"/>
          </a:xfrm>
        </p:spPr>
        <p:txBody>
          <a:bodyPr/>
          <a:lstStyle>
            <a:lvl1pPr>
              <a:defRPr/>
            </a:lvl1pPr>
          </a:lstStyle>
          <a:p>
            <a:r>
              <a:rPr lang="en-US" sz="3200" kern="1200" cap="all" spc="300" dirty="0">
                <a:solidFill>
                  <a:srgbClr val="FFFFFF"/>
                </a:solidFill>
                <a:latin typeface="Rockwell" panose="02060603020205020403" pitchFamily="18" charset="0"/>
                <a:ea typeface="+mn-ea"/>
                <a:cs typeface="+mn-cs"/>
              </a:rPr>
              <a:t>Presenter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0390" y="3153395"/>
            <a:ext cx="4859262" cy="1711098"/>
          </a:xfrm>
        </p:spPr>
        <p:txBody>
          <a:bodyPr/>
          <a:lstStyle>
            <a:lvl1pPr>
              <a:defRPr baseline="0"/>
            </a:lvl1pPr>
          </a:lstStyle>
          <a:p>
            <a:pPr marL="0" indent="0">
              <a:buNone/>
            </a:pPr>
            <a:r>
              <a:rPr lang="en-US" kern="1200" cap="all" spc="300" dirty="0">
                <a:solidFill>
                  <a:schemeClr val="accent1"/>
                </a:solidFill>
                <a:latin typeface="Rockwell" panose="02060603020205020403" pitchFamily="18" charset="0"/>
              </a:rPr>
              <a:t>Name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Title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Company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1"/>
                </a:solidFill>
              </a:rPr>
              <a:t>Email</a:t>
            </a:r>
          </a:p>
          <a:p>
            <a:pPr marL="0" indent="0">
              <a:buNone/>
            </a:pPr>
            <a:r>
              <a:rPr lang="en-US" sz="1800" dirty="0" err="1">
                <a:solidFill>
                  <a:schemeClr val="bg1"/>
                </a:solidFill>
              </a:rPr>
              <a:t>XXX.XXX.XXX</a:t>
            </a:r>
            <a:r>
              <a:rPr lang="en-US" sz="1800" dirty="0">
                <a:solidFill>
                  <a:schemeClr val="bg1"/>
                </a:solidFill>
              </a:rPr>
              <a:t>, Ext. </a:t>
            </a:r>
            <a:r>
              <a:rPr lang="en-US" sz="1800" dirty="0" err="1">
                <a:solidFill>
                  <a:schemeClr val="bg1"/>
                </a:solidFill>
              </a:rPr>
              <a:t>XXX.XXXX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1" name="Rectangle 7"/>
          <p:cNvSpPr>
            <a:spLocks noChangeArrowheads="1"/>
          </p:cNvSpPr>
          <p:nvPr userDrawn="1"/>
        </p:nvSpPr>
        <p:spPr bwMode="auto">
          <a:xfrm rot="16200000" flipV="1">
            <a:off x="4975490" y="312039"/>
            <a:ext cx="209021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" name="Text Box 19"/>
          <p:cNvSpPr txBox="1">
            <a:spLocks noChangeArrowheads="1"/>
          </p:cNvSpPr>
          <p:nvPr userDrawn="1"/>
        </p:nvSpPr>
        <p:spPr bwMode="auto">
          <a:xfrm>
            <a:off x="9920630" y="5443520"/>
            <a:ext cx="1106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ADFF853E-691C-4897-BBCC-A95A55646DC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  <p:sp>
        <p:nvSpPr>
          <p:cNvPr id="23" name="Rectangle 27"/>
          <p:cNvSpPr>
            <a:spLocks noChangeArrowheads="1"/>
          </p:cNvSpPr>
          <p:nvPr userDrawn="1"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564698" y="0"/>
            <a:ext cx="4595302" cy="5270500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4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160000" cy="5292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2890138" y="1362201"/>
            <a:ext cx="4379725" cy="2544286"/>
            <a:chOff x="2242690" y="1898895"/>
            <a:chExt cx="4379725" cy="2544286"/>
          </a:xfrm>
        </p:grpSpPr>
        <p:sp>
          <p:nvSpPr>
            <p:cNvPr id="5" name="Rectangle 4"/>
            <p:cNvSpPr/>
            <p:nvPr userDrawn="1"/>
          </p:nvSpPr>
          <p:spPr>
            <a:xfrm>
              <a:off x="2242690" y="1898895"/>
              <a:ext cx="4379725" cy="25442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23900" b="1" kern="0" baseline="3000" dirty="0">
                  <a:solidFill>
                    <a:schemeClr val="bg1"/>
                  </a:solidFill>
                  <a:latin typeface="Rockwell" panose="02060603020205020403" pitchFamily="18" charset="0"/>
                  <a:ea typeface="+mj-ea"/>
                  <a:cs typeface="+mj-cs"/>
                </a:rPr>
                <a:t>Q  A</a:t>
              </a:r>
              <a:endParaRPr lang="en-US" sz="23900" b="1" baseline="3000" dirty="0">
                <a:solidFill>
                  <a:schemeClr val="bg1"/>
                </a:solidFill>
                <a:latin typeface="Rockwell" panose="02060603020205020403" pitchFamily="18" charset="0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4061703" y="2424181"/>
              <a:ext cx="971741" cy="150810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sz="13800" kern="0" baseline="3000" dirty="0">
                  <a:solidFill>
                    <a:schemeClr val="accent2"/>
                  </a:solidFill>
                  <a:latin typeface="Arial"/>
                  <a:ea typeface="+mj-ea"/>
                  <a:cs typeface="+mj-cs"/>
                </a:rPr>
                <a:t>&amp;</a:t>
              </a:r>
              <a:endParaRPr lang="en-US" sz="2400" baseline="3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578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5"/>
          <p:cNvSpPr>
            <a:spLocks noChangeArrowheads="1"/>
          </p:cNvSpPr>
          <p:nvPr userDrawn="1"/>
        </p:nvSpPr>
        <p:spPr bwMode="auto">
          <a:xfrm rot="5400000">
            <a:off x="5007901" y="-4961311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2" name="Pentagon 31"/>
          <p:cNvSpPr/>
          <p:nvPr userDrawn="1"/>
        </p:nvSpPr>
        <p:spPr>
          <a:xfrm>
            <a:off x="3" y="3"/>
            <a:ext cx="4698609" cy="5278074"/>
          </a:xfrm>
          <a:prstGeom prst="homePlate">
            <a:avLst>
              <a:gd name="adj" fmla="val 19181"/>
            </a:avLst>
          </a:prstGeom>
          <a:solidFill>
            <a:srgbClr val="891738"/>
          </a:solidFill>
          <a:ln>
            <a:noFill/>
          </a:ln>
          <a:effectLst/>
        </p:spPr>
        <p:txBody>
          <a:bodyPr vert="horz" wrap="square" lIns="134112" tIns="67056" rIns="134112" bIns="67056" numCol="1" anchor="t" anchorCtr="0" compatLnSpc="1">
            <a:prstTxWarp prst="textNoShape">
              <a:avLst/>
            </a:prstTxWarp>
          </a:bodyPr>
          <a:lstStyle/>
          <a:p>
            <a:endParaRPr lang="en-US" sz="2640">
              <a:solidFill>
                <a:srgbClr val="292934"/>
              </a:solidFill>
              <a:latin typeface="Arial" charset="0"/>
            </a:endParaRPr>
          </a:p>
        </p:txBody>
      </p:sp>
      <p:sp>
        <p:nvSpPr>
          <p:cNvPr id="13" name="Pentagon 12"/>
          <p:cNvSpPr/>
          <p:nvPr userDrawn="1"/>
        </p:nvSpPr>
        <p:spPr>
          <a:xfrm>
            <a:off x="-4" y="23259"/>
            <a:ext cx="4706116" cy="5278074"/>
          </a:xfrm>
          <a:prstGeom prst="homePlate">
            <a:avLst>
              <a:gd name="adj" fmla="val 19181"/>
            </a:avLst>
          </a:prstGeo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txBody>
          <a:bodyPr vert="horz" wrap="square" lIns="134112" tIns="67056" rIns="134112" bIns="67056" numCol="1" anchor="t" anchorCtr="0" compatLnSpc="1">
            <a:prstTxWarp prst="textNoShape">
              <a:avLst/>
            </a:prstTxWarp>
          </a:bodyPr>
          <a:lstStyle/>
          <a:p>
            <a:endParaRPr lang="en-US" sz="2640">
              <a:solidFill>
                <a:srgbClr val="292934"/>
              </a:solidFill>
              <a:latin typeface="Arial" charset="0"/>
            </a:endParaRPr>
          </a:p>
        </p:txBody>
      </p:sp>
      <p:sp>
        <p:nvSpPr>
          <p:cNvPr id="27" name="Rectangle 7"/>
          <p:cNvSpPr>
            <a:spLocks noChangeArrowheads="1"/>
          </p:cNvSpPr>
          <p:nvPr userDrawn="1"/>
        </p:nvSpPr>
        <p:spPr bwMode="auto">
          <a:xfrm rot="16200000" flipV="1">
            <a:off x="4975493" y="312039"/>
            <a:ext cx="209021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Text Box 19"/>
          <p:cNvSpPr txBox="1">
            <a:spLocks noChangeArrowheads="1"/>
          </p:cNvSpPr>
          <p:nvPr userDrawn="1"/>
        </p:nvSpPr>
        <p:spPr bwMode="auto">
          <a:xfrm>
            <a:off x="9920630" y="5443520"/>
            <a:ext cx="110607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ADFF853E-691C-4897-BBCC-A95A55646DC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  <p:sp>
        <p:nvSpPr>
          <p:cNvPr id="5" name="Rectangle 38"/>
          <p:cNvSpPr>
            <a:spLocks noChangeArrowheads="1"/>
          </p:cNvSpPr>
          <p:nvPr userDrawn="1"/>
        </p:nvSpPr>
        <p:spPr bwMode="auto">
          <a:xfrm>
            <a:off x="0" y="0"/>
            <a:ext cx="10160000" cy="54240"/>
          </a:xfrm>
          <a:prstGeom prst="rect">
            <a:avLst/>
          </a:prstGeom>
          <a:solidFill>
            <a:srgbClr val="8917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10160000" cy="44155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  <p:sp>
        <p:nvSpPr>
          <p:cNvPr id="9" name="Rectangle 27"/>
          <p:cNvSpPr>
            <a:spLocks noChangeArrowheads="1"/>
          </p:cNvSpPr>
          <p:nvPr userDrawn="1"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93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ransition_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 flipH="1">
            <a:off x="-1" y="1"/>
            <a:ext cx="10160001" cy="5714999"/>
            <a:chOff x="749787" y="1627613"/>
            <a:chExt cx="9303009" cy="4145455"/>
          </a:xfrm>
          <a:solidFill>
            <a:schemeClr val="accent2"/>
          </a:solidFill>
        </p:grpSpPr>
        <p:sp>
          <p:nvSpPr>
            <p:cNvPr id="25" name="Right Triangle 24"/>
            <p:cNvSpPr/>
            <p:nvPr userDrawn="1"/>
          </p:nvSpPr>
          <p:spPr>
            <a:xfrm rot="16200000">
              <a:off x="7675538" y="3394724"/>
              <a:ext cx="1943676" cy="281084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ight Triangle 29"/>
            <p:cNvSpPr/>
            <p:nvPr userDrawn="1"/>
          </p:nvSpPr>
          <p:spPr>
            <a:xfrm>
              <a:off x="749787" y="1627613"/>
              <a:ext cx="4567802" cy="4145455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dirty="0"/>
            </a:p>
          </p:txBody>
        </p:sp>
      </p:grp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57" b="21347"/>
          <a:stretch/>
        </p:blipFill>
        <p:spPr>
          <a:xfrm>
            <a:off x="0" y="3179911"/>
            <a:ext cx="3557564" cy="2535089"/>
          </a:xfrm>
          <a:prstGeom prst="rect">
            <a:avLst/>
          </a:prstGeom>
        </p:spPr>
      </p:pic>
      <p:pic>
        <p:nvPicPr>
          <p:cNvPr id="15" name="Picture 21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327"/>
          <a:stretch/>
        </p:blipFill>
        <p:spPr bwMode="auto">
          <a:xfrm>
            <a:off x="723779" y="1563013"/>
            <a:ext cx="6279707" cy="7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hlinkClick r:id="rId4"/>
          </p:cNvPr>
          <p:cNvSpPr txBox="1"/>
          <p:nvPr userDrawn="1"/>
        </p:nvSpPr>
        <p:spPr>
          <a:xfrm>
            <a:off x="7592768" y="5234783"/>
            <a:ext cx="242454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bg1"/>
                </a:solidFill>
              </a:rPr>
              <a:t>www.cunamutual.com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527343" y="2471138"/>
            <a:ext cx="535444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 userDrawn="1"/>
        </p:nvGrpSpPr>
        <p:grpSpPr>
          <a:xfrm>
            <a:off x="7403092" y="4777583"/>
            <a:ext cx="2803895" cy="457200"/>
            <a:chOff x="6380421" y="6096131"/>
            <a:chExt cx="2803895" cy="457200"/>
          </a:xfrm>
        </p:grpSpPr>
        <p:pic>
          <p:nvPicPr>
            <p:cNvPr id="21" name="Picture 4">
              <a:hlinkClick r:id="rId5"/>
            </p:cNvPr>
            <p:cNvPicPr>
              <a:picLocks noChangeAspect="1" noChangeArrowheads="1"/>
            </p:cNvPicPr>
            <p:nvPr userDrawn="1"/>
          </p:nvPicPr>
          <p:blipFill>
            <a:blip r:embed="rId6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380421" y="6096131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5">
              <a:hlinkClick r:id="rId7"/>
            </p:cNvPr>
            <p:cNvPicPr>
              <a:picLocks noChangeAspect="1" noChangeArrowheads="1"/>
            </p:cNvPicPr>
            <p:nvPr userDrawn="1"/>
          </p:nvPicPr>
          <p:blipFill>
            <a:blip r:embed="rId8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6849760" y="6096131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>
              <a:hlinkClick r:id="rId9"/>
            </p:cNvPr>
            <p:cNvPicPr>
              <a:picLocks noChangeAspect="1" noChangeArrowheads="1"/>
            </p:cNvPicPr>
            <p:nvPr userDrawn="1"/>
          </p:nvPicPr>
          <p:blipFill>
            <a:blip r:embed="rId10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319099" y="6096131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7">
              <a:hlinkClick r:id="rId11"/>
            </p:cNvPr>
            <p:cNvPicPr>
              <a:picLocks noChangeAspect="1" noChangeArrowheads="1"/>
            </p:cNvPicPr>
            <p:nvPr userDrawn="1"/>
          </p:nvPicPr>
          <p:blipFill>
            <a:blip r:embed="rId12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7788438" y="6096131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8">
              <a:hlinkClick r:id="rId13"/>
            </p:cNvPr>
            <p:cNvPicPr>
              <a:picLocks noChangeAspect="1" noChangeArrowheads="1"/>
            </p:cNvPicPr>
            <p:nvPr userDrawn="1"/>
          </p:nvPicPr>
          <p:blipFill>
            <a:blip r:embed="rId14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257777" y="6096131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9">
              <a:hlinkClick r:id="rId15"/>
            </p:cNvPr>
            <p:cNvPicPr>
              <a:picLocks noChangeAspect="1" noChangeArrowheads="1"/>
            </p:cNvPicPr>
            <p:nvPr userDrawn="1"/>
          </p:nvPicPr>
          <p:blipFill>
            <a:blip r:embed="rId16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8727116" y="6096131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5112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/>
          <p:cNvSpPr>
            <a:spLocks noChangeArrowheads="1"/>
          </p:cNvSpPr>
          <p:nvPr/>
        </p:nvSpPr>
        <p:spPr bwMode="auto">
          <a:xfrm rot="5400000">
            <a:off x="5007901" y="-4956018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7"/>
          <p:cNvSpPr>
            <a:spLocks noChangeArrowheads="1"/>
          </p:cNvSpPr>
          <p:nvPr userDrawn="1"/>
        </p:nvSpPr>
        <p:spPr bwMode="auto">
          <a:xfrm rot="16200000" flipH="1" flipV="1">
            <a:off x="4998716" y="552530"/>
            <a:ext cx="162575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0" y="56896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28"/>
          <p:cNvSpPr>
            <a:spLocks noChangeArrowheads="1"/>
          </p:cNvSpPr>
          <p:nvPr/>
        </p:nvSpPr>
        <p:spPr bwMode="auto">
          <a:xfrm>
            <a:off x="0" y="1325"/>
            <a:ext cx="10160000" cy="542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9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81" y="2151820"/>
            <a:ext cx="6197438" cy="7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/>
          <p:cNvSpPr>
            <a:spLocks noChangeArrowheads="1"/>
          </p:cNvSpPr>
          <p:nvPr userDrawn="1"/>
        </p:nvSpPr>
        <p:spPr bwMode="auto">
          <a:xfrm>
            <a:off x="0" y="0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314325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0" y="628650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9"/>
          <p:cNvSpPr>
            <a:spLocks noChangeArrowheads="1"/>
          </p:cNvSpPr>
          <p:nvPr userDrawn="1"/>
        </p:nvSpPr>
        <p:spPr bwMode="auto">
          <a:xfrm>
            <a:off x="0" y="942975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0"/>
          <p:cNvSpPr>
            <a:spLocks noChangeArrowheads="1"/>
          </p:cNvSpPr>
          <p:nvPr userDrawn="1"/>
        </p:nvSpPr>
        <p:spPr bwMode="auto">
          <a:xfrm>
            <a:off x="0" y="1257300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ctangle 11"/>
          <p:cNvSpPr>
            <a:spLocks noChangeArrowheads="1"/>
          </p:cNvSpPr>
          <p:nvPr userDrawn="1"/>
        </p:nvSpPr>
        <p:spPr bwMode="auto">
          <a:xfrm>
            <a:off x="0" y="1571625"/>
            <a:ext cx="10160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r>
              <a:rPr kumimoji="0" lang="en-US" altLang="en-US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47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70000" y="1293753"/>
            <a:ext cx="7620000" cy="1631216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70000" y="3001698"/>
            <a:ext cx="7620000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380985" indent="0" algn="ctr">
              <a:buNone/>
              <a:defRPr sz="1667"/>
            </a:lvl2pPr>
            <a:lvl3pPr marL="761970" indent="0" algn="ctr">
              <a:buNone/>
              <a:defRPr sz="1500"/>
            </a:lvl3pPr>
            <a:lvl4pPr marL="1142954" indent="0" algn="ctr">
              <a:buNone/>
              <a:defRPr sz="1333"/>
            </a:lvl4pPr>
            <a:lvl5pPr marL="1523939" indent="0" algn="ctr">
              <a:buNone/>
              <a:defRPr sz="1333"/>
            </a:lvl5pPr>
            <a:lvl6pPr marL="1904924" indent="0" algn="ctr">
              <a:buNone/>
              <a:defRPr sz="1333"/>
            </a:lvl6pPr>
            <a:lvl7pPr marL="2285909" indent="0" algn="ctr">
              <a:buNone/>
              <a:defRPr sz="1333"/>
            </a:lvl7pPr>
            <a:lvl8pPr marL="2666893" indent="0" algn="ctr">
              <a:buNone/>
              <a:defRPr sz="1333"/>
            </a:lvl8pPr>
            <a:lvl9pPr marL="3047878" indent="0" algn="ctr">
              <a:buNone/>
              <a:defRPr sz="13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6F911-B8F3-1042-B226-54911C0C3F55}" type="datetimeFigureOut">
              <a:rPr lang="en-US" smtClean="0"/>
              <a:t>8/3/2018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A7EF9-53EA-2943-A568-BF2FEAB92E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50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71255">
            <a:off x="8025544" y="159923"/>
            <a:ext cx="1827486" cy="18274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207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_elabor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471289" cy="5279764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8863F720-ED60-F34B-BFE6-94CE284A62CD}"/>
              </a:ext>
            </a:extLst>
          </p:cNvPr>
          <p:cNvSpPr/>
          <p:nvPr userDrawn="1"/>
        </p:nvSpPr>
        <p:spPr>
          <a:xfrm>
            <a:off x="-132245" y="1825699"/>
            <a:ext cx="6133171" cy="3481079"/>
          </a:xfrm>
          <a:custGeom>
            <a:avLst/>
            <a:gdLst>
              <a:gd name="connsiteX0" fmla="*/ 122663 w 6133171"/>
              <a:gd name="connsiteY0" fmla="*/ 1048214 h 3501482"/>
              <a:gd name="connsiteX1" fmla="*/ 33454 w 6133171"/>
              <a:gd name="connsiteY1" fmla="*/ 1059365 h 3501482"/>
              <a:gd name="connsiteX2" fmla="*/ 1449659 w 6133171"/>
              <a:gd name="connsiteY2" fmla="*/ 0 h 3501482"/>
              <a:gd name="connsiteX3" fmla="*/ 6133171 w 6133171"/>
              <a:gd name="connsiteY3" fmla="*/ 3501482 h 3501482"/>
              <a:gd name="connsiteX4" fmla="*/ 0 w 6133171"/>
              <a:gd name="connsiteY4" fmla="*/ 3479180 h 3501482"/>
              <a:gd name="connsiteX5" fmla="*/ 44605 w 6133171"/>
              <a:gd name="connsiteY5" fmla="*/ 1070517 h 3501482"/>
              <a:gd name="connsiteX6" fmla="*/ 44605 w 6133171"/>
              <a:gd name="connsiteY6" fmla="*/ 1070517 h 3501482"/>
              <a:gd name="connsiteX0" fmla="*/ 122663 w 6133171"/>
              <a:gd name="connsiteY0" fmla="*/ 1016464 h 3469732"/>
              <a:gd name="connsiteX1" fmla="*/ 33454 w 6133171"/>
              <a:gd name="connsiteY1" fmla="*/ 1027615 h 3469732"/>
              <a:gd name="connsiteX2" fmla="*/ 1411559 w 6133171"/>
              <a:gd name="connsiteY2" fmla="*/ 0 h 3469732"/>
              <a:gd name="connsiteX3" fmla="*/ 6133171 w 6133171"/>
              <a:gd name="connsiteY3" fmla="*/ 3469732 h 3469732"/>
              <a:gd name="connsiteX4" fmla="*/ 0 w 6133171"/>
              <a:gd name="connsiteY4" fmla="*/ 3447430 h 3469732"/>
              <a:gd name="connsiteX5" fmla="*/ 44605 w 6133171"/>
              <a:gd name="connsiteY5" fmla="*/ 1038767 h 3469732"/>
              <a:gd name="connsiteX6" fmla="*/ 44605 w 6133171"/>
              <a:gd name="connsiteY6" fmla="*/ 1038767 h 3469732"/>
              <a:gd name="connsiteX0" fmla="*/ 122663 w 6133171"/>
              <a:gd name="connsiteY0" fmla="*/ 997414 h 3450682"/>
              <a:gd name="connsiteX1" fmla="*/ 33454 w 6133171"/>
              <a:gd name="connsiteY1" fmla="*/ 1008565 h 3450682"/>
              <a:gd name="connsiteX2" fmla="*/ 1443309 w 6133171"/>
              <a:gd name="connsiteY2" fmla="*/ 0 h 3450682"/>
              <a:gd name="connsiteX3" fmla="*/ 6133171 w 6133171"/>
              <a:gd name="connsiteY3" fmla="*/ 3450682 h 3450682"/>
              <a:gd name="connsiteX4" fmla="*/ 0 w 6133171"/>
              <a:gd name="connsiteY4" fmla="*/ 3428380 h 3450682"/>
              <a:gd name="connsiteX5" fmla="*/ 44605 w 6133171"/>
              <a:gd name="connsiteY5" fmla="*/ 1019717 h 3450682"/>
              <a:gd name="connsiteX6" fmla="*/ 44605 w 6133171"/>
              <a:gd name="connsiteY6" fmla="*/ 1019717 h 3450682"/>
              <a:gd name="connsiteX0" fmla="*/ 122663 w 6133171"/>
              <a:gd name="connsiteY0" fmla="*/ 997414 h 3450682"/>
              <a:gd name="connsiteX1" fmla="*/ 33454 w 6133171"/>
              <a:gd name="connsiteY1" fmla="*/ 1008565 h 3450682"/>
              <a:gd name="connsiteX2" fmla="*/ 1436959 w 6133171"/>
              <a:gd name="connsiteY2" fmla="*/ 0 h 3450682"/>
              <a:gd name="connsiteX3" fmla="*/ 6133171 w 6133171"/>
              <a:gd name="connsiteY3" fmla="*/ 3450682 h 3450682"/>
              <a:gd name="connsiteX4" fmla="*/ 0 w 6133171"/>
              <a:gd name="connsiteY4" fmla="*/ 3428380 h 3450682"/>
              <a:gd name="connsiteX5" fmla="*/ 44605 w 6133171"/>
              <a:gd name="connsiteY5" fmla="*/ 1019717 h 3450682"/>
              <a:gd name="connsiteX6" fmla="*/ 44605 w 6133171"/>
              <a:gd name="connsiteY6" fmla="*/ 1019717 h 3450682"/>
              <a:gd name="connsiteX0" fmla="*/ 184383 w 6194891"/>
              <a:gd name="connsiteY0" fmla="*/ 997414 h 3450682"/>
              <a:gd name="connsiteX1" fmla="*/ 95174 w 6194891"/>
              <a:gd name="connsiteY1" fmla="*/ 1008565 h 3450682"/>
              <a:gd name="connsiteX2" fmla="*/ 1498679 w 6194891"/>
              <a:gd name="connsiteY2" fmla="*/ 0 h 3450682"/>
              <a:gd name="connsiteX3" fmla="*/ 6194891 w 6194891"/>
              <a:gd name="connsiteY3" fmla="*/ 3450682 h 3450682"/>
              <a:gd name="connsiteX4" fmla="*/ 61720 w 6194891"/>
              <a:gd name="connsiteY4" fmla="*/ 3428380 h 3450682"/>
              <a:gd name="connsiteX5" fmla="*/ 106325 w 6194891"/>
              <a:gd name="connsiteY5" fmla="*/ 1019717 h 3450682"/>
              <a:gd name="connsiteX6" fmla="*/ 0 w 6194891"/>
              <a:gd name="connsiteY6" fmla="*/ 1093159 h 3450682"/>
              <a:gd name="connsiteX0" fmla="*/ 122663 w 6133171"/>
              <a:gd name="connsiteY0" fmla="*/ 997414 h 3450682"/>
              <a:gd name="connsiteX1" fmla="*/ 33454 w 6133171"/>
              <a:gd name="connsiteY1" fmla="*/ 1008565 h 3450682"/>
              <a:gd name="connsiteX2" fmla="*/ 1436959 w 6133171"/>
              <a:gd name="connsiteY2" fmla="*/ 0 h 3450682"/>
              <a:gd name="connsiteX3" fmla="*/ 6133171 w 6133171"/>
              <a:gd name="connsiteY3" fmla="*/ 3450682 h 3450682"/>
              <a:gd name="connsiteX4" fmla="*/ 0 w 6133171"/>
              <a:gd name="connsiteY4" fmla="*/ 3428380 h 3450682"/>
              <a:gd name="connsiteX5" fmla="*/ 44605 w 6133171"/>
              <a:gd name="connsiteY5" fmla="*/ 1019717 h 3450682"/>
              <a:gd name="connsiteX0" fmla="*/ 33454 w 6133171"/>
              <a:gd name="connsiteY0" fmla="*/ 1008565 h 3450682"/>
              <a:gd name="connsiteX1" fmla="*/ 1436959 w 6133171"/>
              <a:gd name="connsiteY1" fmla="*/ 0 h 3450682"/>
              <a:gd name="connsiteX2" fmla="*/ 6133171 w 6133171"/>
              <a:gd name="connsiteY2" fmla="*/ 3450682 h 3450682"/>
              <a:gd name="connsiteX3" fmla="*/ 0 w 6133171"/>
              <a:gd name="connsiteY3" fmla="*/ 3428380 h 3450682"/>
              <a:gd name="connsiteX4" fmla="*/ 44605 w 6133171"/>
              <a:gd name="connsiteY4" fmla="*/ 1019717 h 3450682"/>
              <a:gd name="connsiteX0" fmla="*/ 33454 w 6133171"/>
              <a:gd name="connsiteY0" fmla="*/ 1008565 h 3450682"/>
              <a:gd name="connsiteX1" fmla="*/ 1436959 w 6133171"/>
              <a:gd name="connsiteY1" fmla="*/ 0 h 3450682"/>
              <a:gd name="connsiteX2" fmla="*/ 6133171 w 6133171"/>
              <a:gd name="connsiteY2" fmla="*/ 3450682 h 3450682"/>
              <a:gd name="connsiteX3" fmla="*/ 0 w 6133171"/>
              <a:gd name="connsiteY3" fmla="*/ 3428380 h 3450682"/>
              <a:gd name="connsiteX0" fmla="*/ 60036 w 6133171"/>
              <a:gd name="connsiteY0" fmla="*/ 1108235 h 3450682"/>
              <a:gd name="connsiteX1" fmla="*/ 1436959 w 6133171"/>
              <a:gd name="connsiteY1" fmla="*/ 0 h 3450682"/>
              <a:gd name="connsiteX2" fmla="*/ 6133171 w 6133171"/>
              <a:gd name="connsiteY2" fmla="*/ 3450682 h 3450682"/>
              <a:gd name="connsiteX3" fmla="*/ 0 w 6133171"/>
              <a:gd name="connsiteY3" fmla="*/ 3428380 h 3450682"/>
              <a:gd name="connsiteX0" fmla="*/ 44087 w 6133171"/>
              <a:gd name="connsiteY0" fmla="*/ 1082006 h 3450682"/>
              <a:gd name="connsiteX1" fmla="*/ 1436959 w 6133171"/>
              <a:gd name="connsiteY1" fmla="*/ 0 h 3450682"/>
              <a:gd name="connsiteX2" fmla="*/ 6133171 w 6133171"/>
              <a:gd name="connsiteY2" fmla="*/ 3450682 h 3450682"/>
              <a:gd name="connsiteX3" fmla="*/ 0 w 6133171"/>
              <a:gd name="connsiteY3" fmla="*/ 3428380 h 3450682"/>
              <a:gd name="connsiteX0" fmla="*/ 28138 w 6133171"/>
              <a:gd name="connsiteY0" fmla="*/ 1082006 h 3450682"/>
              <a:gd name="connsiteX1" fmla="*/ 1436959 w 6133171"/>
              <a:gd name="connsiteY1" fmla="*/ 0 h 3450682"/>
              <a:gd name="connsiteX2" fmla="*/ 6133171 w 6133171"/>
              <a:gd name="connsiteY2" fmla="*/ 3450682 h 3450682"/>
              <a:gd name="connsiteX3" fmla="*/ 0 w 6133171"/>
              <a:gd name="connsiteY3" fmla="*/ 3428380 h 3450682"/>
              <a:gd name="connsiteX0" fmla="*/ 28138 w 6133171"/>
              <a:gd name="connsiteY0" fmla="*/ 1071515 h 3440191"/>
              <a:gd name="connsiteX1" fmla="*/ 1421011 w 6133171"/>
              <a:gd name="connsiteY1" fmla="*/ 0 h 3440191"/>
              <a:gd name="connsiteX2" fmla="*/ 6133171 w 6133171"/>
              <a:gd name="connsiteY2" fmla="*/ 3440191 h 3440191"/>
              <a:gd name="connsiteX3" fmla="*/ 0 w 6133171"/>
              <a:gd name="connsiteY3" fmla="*/ 3417889 h 3440191"/>
              <a:gd name="connsiteX0" fmla="*/ 28138 w 6133171"/>
              <a:gd name="connsiteY0" fmla="*/ 1066268 h 3434944"/>
              <a:gd name="connsiteX1" fmla="*/ 1410379 w 6133171"/>
              <a:gd name="connsiteY1" fmla="*/ 0 h 3434944"/>
              <a:gd name="connsiteX2" fmla="*/ 6133171 w 6133171"/>
              <a:gd name="connsiteY2" fmla="*/ 3434944 h 3434944"/>
              <a:gd name="connsiteX3" fmla="*/ 0 w 6133171"/>
              <a:gd name="connsiteY3" fmla="*/ 3412642 h 343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33171" h="3434944">
                <a:moveTo>
                  <a:pt x="28138" y="1066268"/>
                </a:moveTo>
                <a:lnTo>
                  <a:pt x="1410379" y="0"/>
                </a:lnTo>
                <a:lnTo>
                  <a:pt x="6133171" y="3434944"/>
                </a:lnTo>
                <a:lnTo>
                  <a:pt x="0" y="3412642"/>
                </a:lnTo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r="1194"/>
            </a:stretch>
          </a:blipFill>
          <a:ln w="158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3"/>
          <p:cNvSpPr>
            <a:spLocks noGrp="1"/>
          </p:cNvSpPr>
          <p:nvPr>
            <p:ph sz="half" idx="10"/>
          </p:nvPr>
        </p:nvSpPr>
        <p:spPr>
          <a:xfrm>
            <a:off x="406400" y="2394857"/>
            <a:ext cx="4071258" cy="2625689"/>
          </a:xfrm>
        </p:spPr>
        <p:txBody>
          <a:bodyPr anchor="b"/>
          <a:lstStyle>
            <a:lvl1pPr marL="0" indent="0" algn="l">
              <a:lnSpc>
                <a:spcPct val="90000"/>
              </a:lnSpc>
              <a:spcBef>
                <a:spcPts val="1200"/>
              </a:spcBef>
              <a:buNone/>
              <a:defRPr sz="2600" b="1">
                <a:solidFill>
                  <a:schemeClr val="bg1"/>
                </a:solidFill>
                <a:latin typeface="Rockwell" panose="02060603020205020403" pitchFamily="18" charset="0"/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057479" y="611192"/>
            <a:ext cx="6609036" cy="3496351"/>
          </a:xfrm>
        </p:spPr>
        <p:txBody>
          <a:bodyPr anchor="ctr"/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9" name="Group 28"/>
          <p:cNvGrpSpPr/>
          <p:nvPr userDrawn="1"/>
        </p:nvGrpSpPr>
        <p:grpSpPr>
          <a:xfrm>
            <a:off x="0" y="5270500"/>
            <a:ext cx="10160004" cy="444501"/>
            <a:chOff x="0" y="5270500"/>
            <a:chExt cx="10160004" cy="444501"/>
          </a:xfrm>
        </p:grpSpPr>
        <p:grpSp>
          <p:nvGrpSpPr>
            <p:cNvPr id="30" name="Group 29"/>
            <p:cNvGrpSpPr/>
            <p:nvPr userDrawn="1"/>
          </p:nvGrpSpPr>
          <p:grpSpPr>
            <a:xfrm>
              <a:off x="0" y="5270500"/>
              <a:ext cx="10160004" cy="444501"/>
              <a:chOff x="0" y="5270500"/>
              <a:chExt cx="10160004" cy="444501"/>
            </a:xfrm>
          </p:grpSpPr>
          <p:sp>
            <p:nvSpPr>
              <p:cNvPr id="33" name="Rectangle 32"/>
              <p:cNvSpPr/>
              <p:nvPr userDrawn="1"/>
            </p:nvSpPr>
            <p:spPr>
              <a:xfrm>
                <a:off x="0" y="5297715"/>
                <a:ext cx="10160000" cy="417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7"/>
              <p:cNvSpPr>
                <a:spLocks noChangeArrowheads="1"/>
              </p:cNvSpPr>
              <p:nvPr userDrawn="1"/>
            </p:nvSpPr>
            <p:spPr bwMode="auto">
              <a:xfrm rot="16200000" flipV="1">
                <a:off x="4975493" y="312039"/>
                <a:ext cx="209021" cy="10160000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0C0C0">
                      <a:alpha val="75998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5" name="Text Box 19"/>
              <p:cNvSpPr txBox="1">
                <a:spLocks noChangeArrowheads="1"/>
              </p:cNvSpPr>
              <p:nvPr userDrawn="1"/>
            </p:nvSpPr>
            <p:spPr bwMode="auto">
              <a:xfrm>
                <a:off x="9920629" y="5443521"/>
                <a:ext cx="110608" cy="1077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>
                  <a:defRPr/>
                </a:pPr>
                <a:fld id="{ADFF853E-691C-4897-BBCC-A95A55646DC0}" type="slidenum">
                  <a:rPr lang="en-US" sz="700" b="1" smtClean="0"/>
                  <a:pPr algn="r" eaLnBrk="1" hangingPunct="1">
                    <a:defRPr/>
                  </a:pPr>
                  <a:t>‹#›</a:t>
                </a:fld>
                <a:endParaRPr lang="en-US" sz="700" b="1"/>
              </a:p>
            </p:txBody>
          </p:sp>
          <p:sp>
            <p:nvSpPr>
              <p:cNvPr id="36" name="Rectangle 27"/>
              <p:cNvSpPr>
                <a:spLocks noChangeArrowheads="1"/>
              </p:cNvSpPr>
              <p:nvPr userDrawn="1"/>
            </p:nvSpPr>
            <p:spPr bwMode="auto">
              <a:xfrm>
                <a:off x="0" y="5270500"/>
                <a:ext cx="10160000" cy="304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77689" y="5409037"/>
              <a:ext cx="1813050" cy="215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847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Slid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3688710" y="0"/>
            <a:ext cx="6471289" cy="5279764"/>
          </a:xfrm>
          <a:prstGeom prst="rect">
            <a:avLst/>
          </a:prstGeom>
        </p:spPr>
      </p:pic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>
          <a:xfrm>
            <a:off x="423332" y="733577"/>
            <a:ext cx="6282267" cy="3292740"/>
          </a:xfr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1200"/>
              </a:spcBef>
              <a:buNone/>
              <a:defRPr sz="2400" b="1">
                <a:solidFill>
                  <a:schemeClr val="accent1"/>
                </a:solidFill>
                <a:latin typeface="Rockwell" panose="02060603020205020403" pitchFamily="18" charset="0"/>
              </a:defRPr>
            </a:lvl1pPr>
            <a:lvl2pPr>
              <a:defRPr sz="1800">
                <a:solidFill>
                  <a:schemeClr val="accent1"/>
                </a:solidFill>
              </a:defRPr>
            </a:lvl2pPr>
            <a:lvl3pPr>
              <a:defRPr sz="1600">
                <a:solidFill>
                  <a:schemeClr val="accent1"/>
                </a:solidFill>
              </a:defRPr>
            </a:lvl3pPr>
            <a:lvl4pPr>
              <a:defRPr sz="1400">
                <a:solidFill>
                  <a:schemeClr val="accent1"/>
                </a:solidFill>
              </a:defRPr>
            </a:lvl4pPr>
            <a:lvl5pPr>
              <a:defRPr sz="1400">
                <a:solidFill>
                  <a:schemeClr val="accent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0" y="5270500"/>
            <a:ext cx="10160004" cy="444501"/>
            <a:chOff x="0" y="5270500"/>
            <a:chExt cx="10160004" cy="444501"/>
          </a:xfrm>
        </p:grpSpPr>
        <p:grpSp>
          <p:nvGrpSpPr>
            <p:cNvPr id="29" name="Group 28"/>
            <p:cNvGrpSpPr/>
            <p:nvPr userDrawn="1"/>
          </p:nvGrpSpPr>
          <p:grpSpPr>
            <a:xfrm>
              <a:off x="0" y="5270500"/>
              <a:ext cx="10160004" cy="444501"/>
              <a:chOff x="0" y="5270500"/>
              <a:chExt cx="10160004" cy="444501"/>
            </a:xfrm>
          </p:grpSpPr>
          <p:sp>
            <p:nvSpPr>
              <p:cNvPr id="32" name="Rectangle 31"/>
              <p:cNvSpPr/>
              <p:nvPr userDrawn="1"/>
            </p:nvSpPr>
            <p:spPr>
              <a:xfrm>
                <a:off x="0" y="5297715"/>
                <a:ext cx="10160000" cy="417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7"/>
              <p:cNvSpPr>
                <a:spLocks noChangeArrowheads="1"/>
              </p:cNvSpPr>
              <p:nvPr userDrawn="1"/>
            </p:nvSpPr>
            <p:spPr bwMode="auto">
              <a:xfrm rot="16200000" flipV="1">
                <a:off x="4975493" y="312039"/>
                <a:ext cx="209021" cy="10160000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100000">
                    <a:srgbClr val="C0C0C0">
                      <a:alpha val="75998"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" name="Text Box 19"/>
              <p:cNvSpPr txBox="1">
                <a:spLocks noChangeArrowheads="1"/>
              </p:cNvSpPr>
              <p:nvPr userDrawn="1"/>
            </p:nvSpPr>
            <p:spPr bwMode="auto">
              <a:xfrm>
                <a:off x="9920629" y="5443521"/>
                <a:ext cx="110608" cy="1077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algn="r" eaLnBrk="1" hangingPunct="1">
                  <a:defRPr/>
                </a:pPr>
                <a:fld id="{ADFF853E-691C-4897-BBCC-A95A55646DC0}" type="slidenum">
                  <a:rPr lang="en-US" sz="700" b="1" smtClean="0"/>
                  <a:pPr algn="r" eaLnBrk="1" hangingPunct="1">
                    <a:defRPr/>
                  </a:pPr>
                  <a:t>‹#›</a:t>
                </a:fld>
                <a:endParaRPr lang="en-US" sz="700" b="1"/>
              </a:p>
            </p:txBody>
          </p:sp>
          <p:sp>
            <p:nvSpPr>
              <p:cNvPr id="35" name="Rectangle 27"/>
              <p:cNvSpPr>
                <a:spLocks noChangeArrowheads="1"/>
              </p:cNvSpPr>
              <p:nvPr userDrawn="1"/>
            </p:nvSpPr>
            <p:spPr bwMode="auto">
              <a:xfrm>
                <a:off x="0" y="5270500"/>
                <a:ext cx="10160000" cy="3042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30" name="Picture 29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77689" y="5409037"/>
              <a:ext cx="1813050" cy="2156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978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0390" y="864220"/>
            <a:ext cx="9163403" cy="4215781"/>
          </a:xfrm>
        </p:spPr>
        <p:txBody>
          <a:bodyPr/>
          <a:lstStyle/>
          <a:p>
            <a:pPr lvl="0"/>
            <a:r>
              <a:rPr lang="en-US" dirty="0"/>
              <a:t>Click to 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1"/>
            <a:ext cx="10160000" cy="637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11"/>
          <p:cNvSpPr txBox="1">
            <a:spLocks/>
          </p:cNvSpPr>
          <p:nvPr userDrawn="1"/>
        </p:nvSpPr>
        <p:spPr bwMode="auto">
          <a:xfrm>
            <a:off x="1" y="105458"/>
            <a:ext cx="10169320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pitchFamily="34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pitchFamily="34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pitchFamily="34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pitchFamily="34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pitchFamily="34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pitchFamily="34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pitchFamily="34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chemeClr val="accent1"/>
                </a:solidFill>
                <a:latin typeface="Arial" pitchFamily="34" charset="0"/>
              </a:defRPr>
            </a:lvl9pPr>
          </a:lstStyle>
          <a:p>
            <a:pPr algn="ctr"/>
            <a:r>
              <a:rPr lang="en-US" sz="3200" b="1" kern="0" spc="0" dirty="0">
                <a:solidFill>
                  <a:schemeClr val="bg1"/>
                </a:solidFill>
                <a:latin typeface="Rockwell" panose="02060603020205020403" pitchFamily="18" charset="0"/>
              </a:rPr>
              <a:t>Click</a:t>
            </a:r>
            <a:r>
              <a:rPr lang="en-US" sz="3200" b="1" kern="0" spc="0" baseline="0" dirty="0">
                <a:solidFill>
                  <a:schemeClr val="bg1"/>
                </a:solidFill>
                <a:latin typeface="Rockwell" panose="02060603020205020403" pitchFamily="18" charset="0"/>
              </a:rPr>
              <a:t> to Edit Title</a:t>
            </a:r>
            <a:endParaRPr lang="en-US" sz="2400" b="1" kern="0" spc="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05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llEverywhere Instru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0" y="1"/>
            <a:ext cx="10160000" cy="637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1984107" y="71443"/>
            <a:ext cx="5719835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3200" spc="300" dirty="0">
                <a:solidFill>
                  <a:srgbClr val="FFFFFF"/>
                </a:solidFill>
                <a:latin typeface="Rockwell" panose="02060603020205020403" pitchFamily="18" charset="0"/>
              </a:rPr>
              <a:t>POLLING INSTRUCTIONS</a:t>
            </a:r>
          </a:p>
        </p:txBody>
      </p:sp>
      <p:grpSp>
        <p:nvGrpSpPr>
          <p:cNvPr id="9" name="Group 8"/>
          <p:cNvGrpSpPr/>
          <p:nvPr userDrawn="1"/>
        </p:nvGrpSpPr>
        <p:grpSpPr>
          <a:xfrm>
            <a:off x="364879" y="995683"/>
            <a:ext cx="8624018" cy="3723634"/>
            <a:chOff x="767991" y="995683"/>
            <a:chExt cx="8624018" cy="3723634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7991" y="995685"/>
              <a:ext cx="5810607" cy="372363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0906" y="995683"/>
              <a:ext cx="2741103" cy="3617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 userDrawn="1"/>
          </p:nvSpPr>
          <p:spPr>
            <a:xfrm>
              <a:off x="1845838" y="1895364"/>
              <a:ext cx="365734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292934"/>
                  </a:solidFill>
                </a:rPr>
                <a:t>Respond at </a:t>
              </a:r>
            </a:p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1" dirty="0">
                  <a:solidFill>
                    <a:srgbClr val="DC661D"/>
                  </a:solidFill>
                </a:rPr>
                <a:t>PollEV.com/mutualpolls</a:t>
              </a:r>
            </a:p>
          </p:txBody>
        </p:sp>
        <p:sp>
          <p:nvSpPr>
            <p:cNvPr id="8" name="TextBox 1"/>
            <p:cNvSpPr txBox="1"/>
            <p:nvPr userDrawn="1"/>
          </p:nvSpPr>
          <p:spPr>
            <a:xfrm>
              <a:off x="6731499" y="1703338"/>
              <a:ext cx="258552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292934"/>
                  </a:solidFill>
                </a:rPr>
                <a:t>Text </a:t>
              </a:r>
              <a:r>
                <a:rPr lang="en-US" sz="2400" b="1" dirty="0">
                  <a:solidFill>
                    <a:srgbClr val="DC661D"/>
                  </a:solidFill>
                </a:rPr>
                <a:t>MUTUALPOLLS</a:t>
              </a:r>
              <a:r>
                <a:rPr lang="en-US" sz="2400" dirty="0">
                  <a:solidFill>
                    <a:srgbClr val="DC661D"/>
                  </a:solidFill>
                </a:rPr>
                <a:t> </a:t>
              </a:r>
              <a:r>
                <a:rPr lang="en-US" sz="2400" dirty="0">
                  <a:solidFill>
                    <a:srgbClr val="292934"/>
                  </a:solidFill>
                </a:rPr>
                <a:t>to </a:t>
              </a:r>
              <a:r>
                <a:rPr lang="en-US" sz="2400" b="1" dirty="0">
                  <a:solidFill>
                    <a:srgbClr val="DC661D"/>
                  </a:solidFill>
                </a:rPr>
                <a:t>22333</a:t>
              </a:r>
              <a:r>
                <a:rPr lang="en-US" sz="2400" dirty="0">
                  <a:solidFill>
                    <a:srgbClr val="DC661D"/>
                  </a:solidFill>
                </a:rPr>
                <a:t> </a:t>
              </a:r>
              <a:r>
                <a:rPr lang="en-US" sz="2400" dirty="0">
                  <a:solidFill>
                    <a:srgbClr val="292934"/>
                  </a:solidFill>
                </a:rPr>
                <a:t>once to join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915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0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0389" y="108984"/>
            <a:ext cx="9144000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Insert Slide Title Here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0393" y="933450"/>
            <a:ext cx="9163403" cy="414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52" name="Rectangle 7"/>
          <p:cNvSpPr>
            <a:spLocks noChangeArrowheads="1"/>
          </p:cNvSpPr>
          <p:nvPr/>
        </p:nvSpPr>
        <p:spPr bwMode="auto">
          <a:xfrm rot="16200000" flipV="1">
            <a:off x="4975493" y="312039"/>
            <a:ext cx="209021" cy="10160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C0C0C0">
                  <a:alpha val="75998"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" name="Rectangle 8"/>
          <p:cNvSpPr>
            <a:spLocks noChangeArrowheads="1"/>
          </p:cNvSpPr>
          <p:nvPr/>
        </p:nvSpPr>
        <p:spPr bwMode="auto">
          <a:xfrm rot="5400000">
            <a:off x="5007901" y="-4337872"/>
            <a:ext cx="144198" cy="10160000"/>
          </a:xfrm>
          <a:prstGeom prst="rect">
            <a:avLst/>
          </a:prstGeom>
          <a:gradFill rotWithShape="1">
            <a:gsLst>
              <a:gs pos="0">
                <a:srgbClr val="C0C0C0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" name="Text Box 19"/>
          <p:cNvSpPr txBox="1">
            <a:spLocks noChangeArrowheads="1"/>
          </p:cNvSpPr>
          <p:nvPr/>
        </p:nvSpPr>
        <p:spPr bwMode="auto">
          <a:xfrm>
            <a:off x="9920629" y="5443521"/>
            <a:ext cx="11060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fld id="{ADFF853E-691C-4897-BBCC-A95A55646DC0}" type="slidenum">
              <a:rPr lang="en-US" sz="700" b="1" smtClean="0"/>
              <a:pPr algn="r" eaLnBrk="1" hangingPunct="1">
                <a:defRPr/>
              </a:pPr>
              <a:t>‹#›</a:t>
            </a:fld>
            <a:endParaRPr lang="en-US" sz="700" b="1" dirty="0"/>
          </a:p>
        </p:txBody>
      </p:sp>
      <p:sp>
        <p:nvSpPr>
          <p:cNvPr id="2055" name="Rectangle 27"/>
          <p:cNvSpPr>
            <a:spLocks noChangeArrowheads="1"/>
          </p:cNvSpPr>
          <p:nvPr/>
        </p:nvSpPr>
        <p:spPr bwMode="auto">
          <a:xfrm>
            <a:off x="0" y="5270500"/>
            <a:ext cx="10160000" cy="304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6" name="Rectangle 28"/>
          <p:cNvSpPr>
            <a:spLocks noChangeArrowheads="1"/>
          </p:cNvSpPr>
          <p:nvPr/>
        </p:nvSpPr>
        <p:spPr bwMode="auto">
          <a:xfrm>
            <a:off x="0" y="619125"/>
            <a:ext cx="10160000" cy="542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77689" y="5409037"/>
            <a:ext cx="1813050" cy="21567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812" r:id="rId2"/>
    <p:sldLayoutId id="2147483814" r:id="rId3"/>
    <p:sldLayoutId id="2147483767" r:id="rId4"/>
    <p:sldLayoutId id="2147483795" r:id="rId5"/>
    <p:sldLayoutId id="2147483790" r:id="rId6"/>
    <p:sldLayoutId id="2147483808" r:id="rId7"/>
    <p:sldLayoutId id="2147483816" r:id="rId8"/>
    <p:sldLayoutId id="2147483766" r:id="rId9"/>
    <p:sldLayoutId id="2147483768" r:id="rId10"/>
    <p:sldLayoutId id="2147483775" r:id="rId11"/>
    <p:sldLayoutId id="2147483778" r:id="rId12"/>
    <p:sldLayoutId id="2147483805" r:id="rId13"/>
    <p:sldLayoutId id="2147483806" r:id="rId14"/>
    <p:sldLayoutId id="2147483773" r:id="rId15"/>
    <p:sldLayoutId id="2147483791" r:id="rId16"/>
    <p:sldLayoutId id="2147483817" r:id="rId17"/>
    <p:sldLayoutId id="2147483794" r:id="rId18"/>
    <p:sldLayoutId id="2147483807" r:id="rId19"/>
    <p:sldLayoutId id="2147483769" r:id="rId20"/>
    <p:sldLayoutId id="2147483770" r:id="rId21"/>
    <p:sldLayoutId id="2147483796" r:id="rId22"/>
    <p:sldLayoutId id="2147483800" r:id="rId23"/>
    <p:sldLayoutId id="2147483801" r:id="rId24"/>
    <p:sldLayoutId id="2147483772" r:id="rId25"/>
    <p:sldLayoutId id="2147483785" r:id="rId26"/>
    <p:sldLayoutId id="2147483809" r:id="rId27"/>
    <p:sldLayoutId id="2147483810" r:id="rId28"/>
    <p:sldLayoutId id="2147483792" r:id="rId29"/>
    <p:sldLayoutId id="2147483813" r:id="rId30"/>
    <p:sldLayoutId id="2147483776" r:id="rId31"/>
    <p:sldLayoutId id="2147483818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600" b="1">
          <a:solidFill>
            <a:schemeClr val="accent1"/>
          </a:solidFill>
          <a:latin typeface="Rockwell" panose="02060603020205020403" pitchFamily="18" charset="0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pitchFamily="34" charset="0"/>
        </a:defRPr>
      </a:lvl5pPr>
      <a:lvl6pPr marL="45719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pitchFamily="34" charset="0"/>
        </a:defRPr>
      </a:lvl6pPr>
      <a:lvl7pPr marL="91439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pitchFamily="34" charset="0"/>
        </a:defRPr>
      </a:lvl7pPr>
      <a:lvl8pPr marL="1371587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pitchFamily="34" charset="0"/>
        </a:defRPr>
      </a:lvl8pPr>
      <a:lvl9pPr marL="182878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accent1"/>
          </a:solidFill>
          <a:latin typeface="Arial" pitchFamily="34" charset="0"/>
        </a:defRPr>
      </a:lvl9pPr>
    </p:titleStyle>
    <p:bodyStyle>
      <a:lvl1pPr marL="177799" indent="-177799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400046" indent="-204786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>
          <a:solidFill>
            <a:schemeClr val="tx1"/>
          </a:solidFill>
          <a:latin typeface="+mn-lt"/>
        </a:defRPr>
      </a:lvl2pPr>
      <a:lvl3pPr marL="606419" indent="-171448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Char char="•"/>
        <a:defRPr sz="1600">
          <a:solidFill>
            <a:schemeClr val="tx1"/>
          </a:solidFill>
          <a:latin typeface="+mn-lt"/>
        </a:defRPr>
      </a:lvl3pPr>
      <a:lvl4pPr marL="823905" indent="-207961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400">
          <a:solidFill>
            <a:schemeClr val="tx1"/>
          </a:solidFill>
          <a:latin typeface="+mn-lt"/>
        </a:defRPr>
      </a:lvl4pPr>
      <a:lvl5pPr marL="1031864" indent="-190499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»"/>
        <a:defRPr sz="1400">
          <a:solidFill>
            <a:schemeClr val="tx1"/>
          </a:solidFill>
          <a:latin typeface="+mn-lt"/>
        </a:defRPr>
      </a:lvl5pPr>
      <a:lvl6pPr marL="1489060" indent="-190499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400">
          <a:solidFill>
            <a:schemeClr val="tx1"/>
          </a:solidFill>
          <a:latin typeface="+mn-lt"/>
        </a:defRPr>
      </a:lvl6pPr>
      <a:lvl7pPr marL="1946255" indent="-190499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400">
          <a:solidFill>
            <a:schemeClr val="tx1"/>
          </a:solidFill>
          <a:latin typeface="+mn-lt"/>
        </a:defRPr>
      </a:lvl7pPr>
      <a:lvl8pPr marL="2403451" indent="-190499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400">
          <a:solidFill>
            <a:schemeClr val="tx1"/>
          </a:solidFill>
          <a:latin typeface="+mn-lt"/>
        </a:defRPr>
      </a:lvl8pPr>
      <a:lvl9pPr marL="2860646" indent="-190499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Font typeface="Arial" pitchFamily="34" charset="0"/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6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1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2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8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3" algn="l" defTabSz="9143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://www.firstconcepts.com/close-the-sale/" TargetMode="External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mailto:Jennifer.Drangstveit@cunamutual.com" TargetMode="Externa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09244" y="1981050"/>
            <a:ext cx="6424845" cy="2215991"/>
          </a:xfrm>
        </p:spPr>
        <p:txBody>
          <a:bodyPr/>
          <a:lstStyle/>
          <a:p>
            <a:r>
              <a:rPr lang="en-US" cap="all" dirty="0"/>
              <a:t>Changing CULTURE BY LEVERAGING DEVOPS PRINCIPLES TO INCREASE FLOW.</a:t>
            </a:r>
          </a:p>
        </p:txBody>
      </p:sp>
    </p:spTree>
    <p:extLst>
      <p:ext uri="{BB962C8B-B14F-4D97-AF65-F5344CB8AC3E}">
        <p14:creationId xmlns:p14="http://schemas.microsoft.com/office/powerpoint/2010/main" val="129933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0389" y="108984"/>
            <a:ext cx="9144000" cy="492443"/>
          </a:xfrm>
        </p:spPr>
        <p:txBody>
          <a:bodyPr/>
          <a:lstStyle/>
          <a:p>
            <a:r>
              <a:rPr lang="en-US" dirty="0"/>
              <a:t>Automation Is Key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09A9547-AA77-43A0-9C56-B040223A7BEF}"/>
              </a:ext>
            </a:extLst>
          </p:cNvPr>
          <p:cNvSpPr/>
          <p:nvPr/>
        </p:nvSpPr>
        <p:spPr>
          <a:xfrm>
            <a:off x="9400082" y="215612"/>
            <a:ext cx="629055" cy="3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64C63E-7575-4D6E-8C83-587FE791B3B0}"/>
              </a:ext>
            </a:extLst>
          </p:cNvPr>
          <p:cNvSpPr/>
          <p:nvPr/>
        </p:nvSpPr>
        <p:spPr>
          <a:xfrm>
            <a:off x="204085" y="380982"/>
            <a:ext cx="5080000" cy="486287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28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Environment mirroring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Reusable – Public Cloud builds, new environments</a:t>
            </a:r>
          </a:p>
          <a:p>
            <a:pPr lvl="1"/>
            <a:r>
              <a:rPr lang="en-US" sz="2400" dirty="0"/>
              <a:t> </a:t>
            </a: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Continuous monitoring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Reporting of compliance failures</a:t>
            </a:r>
          </a:p>
          <a:p>
            <a:pPr lvl="1"/>
            <a:endParaRPr lang="en-US" sz="24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Shift left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Enable scrum teams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dirty="0"/>
              <a:t>Culture Change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sz="2000" dirty="0"/>
              <a:t>MVF approach, cross functional, lean practices, software defined</a:t>
            </a:r>
          </a:p>
        </p:txBody>
      </p:sp>
    </p:spTree>
    <p:extLst>
      <p:ext uri="{BB962C8B-B14F-4D97-AF65-F5344CB8AC3E}">
        <p14:creationId xmlns:p14="http://schemas.microsoft.com/office/powerpoint/2010/main" val="375623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ABEAF9E-E94E-4982-8EB4-51B9640DFF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1368606"/>
              </p:ext>
            </p:extLst>
          </p:nvPr>
        </p:nvGraphicFramePr>
        <p:xfrm>
          <a:off x="199961" y="1613175"/>
          <a:ext cx="3036107" cy="2122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FDD3FD3D-E05A-4276-B120-E49266A98DC1}"/>
              </a:ext>
            </a:extLst>
          </p:cNvPr>
          <p:cNvSpPr/>
          <p:nvPr/>
        </p:nvSpPr>
        <p:spPr>
          <a:xfrm>
            <a:off x="9326310" y="195064"/>
            <a:ext cx="629055" cy="3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184244-E6BF-441B-86F7-D4E2D1F7A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293" y="1144838"/>
            <a:ext cx="1233656" cy="139872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6F1149-0BDF-4608-B3C2-4011C027FC67}"/>
              </a:ext>
            </a:extLst>
          </p:cNvPr>
          <p:cNvSpPr/>
          <p:nvPr/>
        </p:nvSpPr>
        <p:spPr>
          <a:xfrm>
            <a:off x="2460658" y="778214"/>
            <a:ext cx="3421336" cy="717311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32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Team Happiness</a:t>
            </a:r>
            <a:endParaRPr lang="en-US" sz="32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DEAB5D6C-9BCE-4F66-8040-F2B892CE56F3}"/>
              </a:ext>
            </a:extLst>
          </p:cNvPr>
          <p:cNvSpPr/>
          <p:nvPr/>
        </p:nvSpPr>
        <p:spPr>
          <a:xfrm>
            <a:off x="3664087" y="2321670"/>
            <a:ext cx="1919591" cy="654995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SHIFT LEFT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111EC5-D582-464E-BACD-057C26E248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522702" y="3763486"/>
            <a:ext cx="1997413" cy="113791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5D00DA-2C7F-4166-B33F-C78E89CEC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							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CBC0F022-93FA-45D8-99CA-B574598688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09538"/>
            <a:ext cx="9144000" cy="492125"/>
          </a:xfrm>
        </p:spPr>
        <p:txBody>
          <a:bodyPr/>
          <a:lstStyle/>
          <a:p>
            <a:r>
              <a:rPr lang="en-US" dirty="0"/>
              <a:t>Measure Everything Always</a:t>
            </a:r>
          </a:p>
        </p:txBody>
      </p:sp>
    </p:spTree>
    <p:extLst>
      <p:ext uri="{BB962C8B-B14F-4D97-AF65-F5344CB8AC3E}">
        <p14:creationId xmlns:p14="http://schemas.microsoft.com/office/powerpoint/2010/main" val="367434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70E520A-FCEA-4A58-8122-CB54F64D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7212" y="55215"/>
            <a:ext cx="4734103" cy="492443"/>
          </a:xfrm>
        </p:spPr>
        <p:txBody>
          <a:bodyPr/>
          <a:lstStyle/>
          <a:p>
            <a:r>
              <a:rPr lang="en-US" dirty="0"/>
              <a:t>Sharing what’s learned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301AEE6-E5BB-4E84-B42E-B2B24DC04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212" y="666556"/>
            <a:ext cx="4774796" cy="227185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Quick, effective communication is important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Problem-solving attitude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Flexibility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Team Building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969950-A67C-413B-A15E-757CB740F804}"/>
              </a:ext>
            </a:extLst>
          </p:cNvPr>
          <p:cNvSpPr/>
          <p:nvPr/>
        </p:nvSpPr>
        <p:spPr>
          <a:xfrm>
            <a:off x="9307616" y="143694"/>
            <a:ext cx="629055" cy="3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5086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C895FC7-CE00-4EF4-89BC-F05A02AFC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12950" y="783323"/>
            <a:ext cx="4386374" cy="422308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E09B62-E9E3-4F72-8594-10F8E63F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Challenges  </a:t>
            </a:r>
            <a:r>
              <a:rPr lang="en-US" sz="2000" dirty="0"/>
              <a:t>- Would love to hear if you have solved them!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62FF2C-CCA9-46CE-93D8-1A26CC3966C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678630" y="737887"/>
            <a:ext cx="4775200" cy="3936855"/>
          </a:xfrm>
        </p:spPr>
        <p:txBody>
          <a:bodyPr/>
          <a:lstStyle/>
          <a:p>
            <a:pPr marL="628650" lvl="1" indent="-171450" fontAlgn="ctr">
              <a:buFont typeface="Wingdings" panose="05000000000000000000" pitchFamily="2" charset="2"/>
              <a:buChar char="v"/>
            </a:pPr>
            <a:endParaRPr lang="en-US" sz="1200" i="1" dirty="0"/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endParaRPr lang="en-US" sz="1200" i="1" dirty="0"/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Separation of Duties</a:t>
            </a:r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Prioritization</a:t>
            </a:r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Capacity Planning</a:t>
            </a:r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Funding – UGH!</a:t>
            </a:r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Pairing</a:t>
            </a:r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Who are we and what do we do vs other teams? (</a:t>
            </a:r>
            <a:r>
              <a:rPr lang="en-US" sz="1400" i="1" dirty="0" err="1"/>
              <a:t>ie</a:t>
            </a:r>
            <a:r>
              <a:rPr lang="en-US" sz="1400" i="1" dirty="0"/>
              <a:t> Tiger, scrum teams,)</a:t>
            </a:r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Constantly inspecting/adapting team – who wants to be on a team like this?</a:t>
            </a:r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How do we scale? Do we expand this model?</a:t>
            </a:r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How do we </a:t>
            </a:r>
            <a:r>
              <a:rPr lang="en-US" sz="1400" dirty="0"/>
              <a:t>disperse the knowledge for the gain of the company?</a:t>
            </a:r>
          </a:p>
          <a:p>
            <a:pPr marL="628650" lvl="1" indent="-171450" fontAlgn="ctr">
              <a:buFont typeface="Wingdings" panose="05000000000000000000" pitchFamily="2" charset="2"/>
              <a:buChar char="v"/>
            </a:pPr>
            <a:r>
              <a:rPr lang="en-US" sz="1400" i="1" dirty="0"/>
              <a:t>How do we keep our toolsets under control?</a:t>
            </a:r>
            <a:br>
              <a:rPr lang="en-US" sz="1400" i="1" dirty="0"/>
            </a:br>
            <a:endParaRPr lang="en-US" sz="1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06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FD2E3B-1D9F-1F4C-83B7-9BD8C6E8B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30393" y="611193"/>
            <a:ext cx="9163403" cy="1440632"/>
          </a:xfrm>
        </p:spPr>
        <p:txBody>
          <a:bodyPr/>
          <a:lstStyle/>
          <a:p>
            <a:r>
              <a:rPr lang="en-US" sz="4800" dirty="0"/>
              <a:t>Who wants a 4K monitor?</a:t>
            </a:r>
          </a:p>
        </p:txBody>
      </p:sp>
    </p:spTree>
    <p:extLst>
      <p:ext uri="{BB962C8B-B14F-4D97-AF65-F5344CB8AC3E}">
        <p14:creationId xmlns:p14="http://schemas.microsoft.com/office/powerpoint/2010/main" val="32457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97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EE59F8-CCE4-2445-A7DC-554623115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46" y="1739115"/>
            <a:ext cx="4901266" cy="523220"/>
          </a:xfrm>
        </p:spPr>
        <p:txBody>
          <a:bodyPr/>
          <a:lstStyle/>
          <a:p>
            <a:r>
              <a:rPr lang="en-US" sz="2800" kern="1200" cap="all" spc="300" dirty="0">
                <a:solidFill>
                  <a:srgbClr val="FFFFFF"/>
                </a:solidFill>
              </a:rPr>
              <a:t>Presenter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90" y="2406634"/>
            <a:ext cx="4859262" cy="2863866"/>
          </a:xfrm>
        </p:spPr>
        <p:txBody>
          <a:bodyPr/>
          <a:lstStyle/>
          <a:p>
            <a:pPr marL="0" indent="0">
              <a:buNone/>
            </a:pPr>
            <a:r>
              <a:rPr lang="en-US" kern="1200" cap="all" spc="300" dirty="0">
                <a:solidFill>
                  <a:schemeClr val="accent1"/>
                </a:solidFill>
                <a:latin typeface="Rockwell" panose="02060603020205020403" pitchFamily="18" charset="0"/>
              </a:rPr>
              <a:t>Matt Frye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Portfolio Solutions Architect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CUNA Mutual Group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Email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Matthew.frye@cunamutual.com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Twitter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@</a:t>
            </a:r>
            <a:r>
              <a:rPr lang="en-US" dirty="0" err="1">
                <a:solidFill>
                  <a:schemeClr val="bg1"/>
                </a:solidFill>
              </a:rPr>
              <a:t>frye_matt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563403" y="-1"/>
            <a:ext cx="4596598" cy="5270501"/>
          </a:xfrm>
        </p:spPr>
      </p:pic>
    </p:spTree>
    <p:extLst>
      <p:ext uri="{BB962C8B-B14F-4D97-AF65-F5344CB8AC3E}">
        <p14:creationId xmlns:p14="http://schemas.microsoft.com/office/powerpoint/2010/main" val="362211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146" y="2424915"/>
            <a:ext cx="4901266" cy="523220"/>
          </a:xfrm>
        </p:spPr>
        <p:txBody>
          <a:bodyPr/>
          <a:lstStyle/>
          <a:p>
            <a:r>
              <a:rPr lang="en-US" sz="2800" kern="1200" cap="all" spc="300" dirty="0">
                <a:solidFill>
                  <a:srgbClr val="FFFFFF"/>
                </a:solidFill>
              </a:rPr>
              <a:t>Presenter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390" y="3092434"/>
            <a:ext cx="4859262" cy="1959626"/>
          </a:xfrm>
        </p:spPr>
        <p:txBody>
          <a:bodyPr/>
          <a:lstStyle/>
          <a:p>
            <a:pPr marL="0" indent="0">
              <a:buNone/>
            </a:pPr>
            <a:r>
              <a:rPr lang="en-US" kern="1200" cap="all" spc="300" dirty="0">
                <a:solidFill>
                  <a:schemeClr val="accent1"/>
                </a:solidFill>
                <a:latin typeface="Rockwell" panose="02060603020205020403" pitchFamily="18" charset="0"/>
              </a:rPr>
              <a:t>Jennifer Drangstveit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Senior IT Manager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CUNA Mutual Group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Email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hlinkClick r:id="rId2"/>
              </a:rPr>
              <a:t>Jennifer.Drangstveit@cunamutual.com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5563403" y="-1"/>
            <a:ext cx="4596598" cy="5270501"/>
          </a:xfrm>
        </p:spPr>
      </p:pic>
    </p:spTree>
    <p:extLst>
      <p:ext uri="{BB962C8B-B14F-4D97-AF65-F5344CB8AC3E}">
        <p14:creationId xmlns:p14="http://schemas.microsoft.com/office/powerpoint/2010/main" val="359044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7AE809FE-6BE8-4E91-B725-9FD3E141B398}"/>
              </a:ext>
            </a:extLst>
          </p:cNvPr>
          <p:cNvSpPr txBox="1">
            <a:spLocks/>
          </p:cNvSpPr>
          <p:nvPr/>
        </p:nvSpPr>
        <p:spPr bwMode="auto">
          <a:xfrm>
            <a:off x="3753456" y="1428950"/>
            <a:ext cx="6193432" cy="1745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00046" indent="-204786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800">
                <a:solidFill>
                  <a:schemeClr val="tx1"/>
                </a:solidFill>
                <a:latin typeface="+mn-lt"/>
              </a:defRPr>
            </a:lvl2pPr>
            <a:lvl3pPr marL="606419" indent="-171448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823905" indent="-207961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–"/>
              <a:defRPr sz="1400">
                <a:solidFill>
                  <a:schemeClr val="tx1"/>
                </a:solidFill>
                <a:latin typeface="+mn-lt"/>
              </a:defRPr>
            </a:lvl4pPr>
            <a:lvl5pPr marL="1031864" indent="-190499" algn="l" rtl="0" eaLnBrk="1" fontAlgn="base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5pPr>
            <a:lvl6pPr marL="1489060" indent="-190499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6pPr>
            <a:lvl7pPr marL="1946255" indent="-190499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7pPr>
            <a:lvl8pPr marL="2403451" indent="-190499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8pPr>
            <a:lvl9pPr marL="2860646" indent="-190499" algn="l" rtl="0" eaLnBrk="1" fontAlgn="base" hangingPunct="1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»"/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Join us at Open Spaces following this talk (1:00 PM) to continue the conversation!</a:t>
            </a:r>
          </a:p>
        </p:txBody>
      </p:sp>
    </p:spTree>
    <p:extLst>
      <p:ext uri="{BB962C8B-B14F-4D97-AF65-F5344CB8AC3E}">
        <p14:creationId xmlns:p14="http://schemas.microsoft.com/office/powerpoint/2010/main" val="195119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5297"/>
            <a:ext cx="10160000" cy="52753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0160000" cy="6733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7135" y="1701911"/>
            <a:ext cx="6364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10541" cmpd="sng">
                  <a:noFill/>
                  <a:prstDash val="solid"/>
                </a:ln>
                <a:solidFill>
                  <a:schemeClr val="accent2"/>
                </a:solidFill>
                <a:latin typeface="+mj-lt"/>
              </a:rPr>
              <a:t>Helping people</a:t>
            </a:r>
            <a:r>
              <a:rPr lang="en-US" b="1" dirty="0">
                <a:ln w="10541" cmpd="sng">
                  <a:noFill/>
                  <a:prstDash val="solid"/>
                </a:ln>
                <a:solidFill>
                  <a:schemeClr val="accent2"/>
                </a:solidFill>
                <a:latin typeface="+mj-lt"/>
              </a:rPr>
              <a:t> </a:t>
            </a:r>
            <a:r>
              <a:rPr lang="en-US" dirty="0">
                <a:ln w="10541" cmpd="sng">
                  <a:noFill/>
                  <a:prstDash val="solid"/>
                </a:ln>
                <a:solidFill>
                  <a:schemeClr val="accent2"/>
                </a:solidFill>
                <a:latin typeface="+mj-lt"/>
              </a:rPr>
              <a:t>achieve financial security</a:t>
            </a:r>
            <a:endParaRPr lang="en-US" b="1" dirty="0">
              <a:ln w="10541" cmpd="sng">
                <a:noFill/>
                <a:prstDash val="solid"/>
              </a:ln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7136" y="789941"/>
            <a:ext cx="5528845" cy="938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33" spc="300" dirty="0">
                <a:solidFill>
                  <a:schemeClr val="bg1"/>
                </a:solidFill>
                <a:latin typeface="Rockwell" panose="02060603020205020403" pitchFamily="18" charset="0"/>
              </a:rPr>
              <a:t>INTERNATIONAL INSURANCE, INVESTMENT, AND FINANCIAL TECHNOLOGY SOLUTIONS PROVIDER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15756" y="761896"/>
            <a:ext cx="2017657" cy="65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833" dirty="0">
                <a:solidFill>
                  <a:schemeClr val="bg1"/>
                </a:solidFill>
                <a:latin typeface="Rockwell" panose="02060603020205020403" pitchFamily="18" charset="0"/>
              </a:rPr>
              <a:t>TRUSTED COMPANY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7136" y="3621418"/>
            <a:ext cx="9434433" cy="374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833" dirty="0">
                <a:solidFill>
                  <a:schemeClr val="bg1"/>
                </a:solidFill>
                <a:latin typeface="Rockwell" panose="02060603020205020403" pitchFamily="18" charset="0"/>
              </a:rPr>
              <a:t>3,300 EMPLOYEES </a:t>
            </a:r>
            <a:r>
              <a:rPr lang="en-US" dirty="0">
                <a:solidFill>
                  <a:schemeClr val="accent2"/>
                </a:solidFill>
              </a:rPr>
              <a:t>worldwide   –––   Headquarters: </a:t>
            </a:r>
            <a:r>
              <a:rPr lang="en-US" sz="1833" dirty="0">
                <a:solidFill>
                  <a:schemeClr val="bg1"/>
                </a:solidFill>
                <a:latin typeface="Rockwell" panose="02060603020205020403" pitchFamily="18" charset="0"/>
              </a:rPr>
              <a:t>MADISON, WI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7620691" y="1381801"/>
            <a:ext cx="2465288" cy="1967181"/>
            <a:chOff x="6447322" y="131483"/>
            <a:chExt cx="4108946" cy="2739292"/>
          </a:xfrm>
        </p:grpSpPr>
        <p:grpSp>
          <p:nvGrpSpPr>
            <p:cNvPr id="16" name="Group 15"/>
            <p:cNvGrpSpPr/>
            <p:nvPr/>
          </p:nvGrpSpPr>
          <p:grpSpPr>
            <a:xfrm>
              <a:off x="6447322" y="131483"/>
              <a:ext cx="4108946" cy="2739292"/>
              <a:chOff x="9250714" y="-496968"/>
              <a:chExt cx="3760005" cy="2506669"/>
            </a:xfrm>
          </p:grpSpPr>
          <p:graphicFrame>
            <p:nvGraphicFramePr>
              <p:cNvPr id="18" name="Chart 17"/>
              <p:cNvGraphicFramePr/>
              <p:nvPr>
                <p:extLst/>
              </p:nvPr>
            </p:nvGraphicFramePr>
            <p:xfrm>
              <a:off x="9250714" y="-496968"/>
              <a:ext cx="3760005" cy="2506669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19" name="TextBox 18"/>
              <p:cNvSpPr txBox="1"/>
              <p:nvPr/>
            </p:nvSpPr>
            <p:spPr>
              <a:xfrm>
                <a:off x="10241546" y="10041"/>
                <a:ext cx="1821544" cy="771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333" dirty="0">
                    <a:solidFill>
                      <a:srgbClr val="FFFFFF"/>
                    </a:solidFill>
                    <a:latin typeface="Rockwell" panose="02060603020205020403" pitchFamily="18" charset="0"/>
                  </a:rPr>
                  <a:t>95</a:t>
                </a:r>
                <a:r>
                  <a:rPr lang="en-US" sz="3000" dirty="0">
                    <a:solidFill>
                      <a:srgbClr val="FFFFFF"/>
                    </a:solidFill>
                    <a:latin typeface="Rockwell" panose="02060603020205020403" pitchFamily="18" charset="0"/>
                  </a:rPr>
                  <a:t>%</a:t>
                </a:r>
                <a:endParaRPr lang="en-US" sz="3333" dirty="0">
                  <a:solidFill>
                    <a:srgbClr val="FFFFFF"/>
                  </a:solidFill>
                  <a:latin typeface="Rockwell" panose="02060603020205020403" pitchFamily="18" charset="0"/>
                </a:endParaRPr>
              </a:p>
            </p:txBody>
          </p:sp>
        </p:grpSp>
        <p:sp>
          <p:nvSpPr>
            <p:cNvPr id="17" name="Rectangle 16"/>
            <p:cNvSpPr/>
            <p:nvPr/>
          </p:nvSpPr>
          <p:spPr>
            <a:xfrm>
              <a:off x="7336126" y="1310335"/>
              <a:ext cx="2322258" cy="9854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333" kern="0" dirty="0">
                  <a:solidFill>
                    <a:schemeClr val="accent2"/>
                  </a:solidFill>
                </a:rPr>
                <a:t>of credit unions are our customers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6127281" y="677885"/>
            <a:ext cx="1318428" cy="656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67" dirty="0">
                <a:solidFill>
                  <a:schemeClr val="bg1"/>
                </a:solidFill>
                <a:latin typeface="Rockwell" panose="02060603020205020403" pitchFamily="18" charset="0"/>
              </a:rPr>
              <a:t>80</a:t>
            </a:r>
            <a:r>
              <a:rPr lang="en-US" sz="3333" dirty="0">
                <a:solidFill>
                  <a:schemeClr val="bg1"/>
                </a:solidFill>
                <a:latin typeface="Rockwell" panose="02060603020205020403" pitchFamily="18" charset="0"/>
              </a:rPr>
              <a:t>+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66867" y="4163063"/>
            <a:ext cx="2673076" cy="6513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33" dirty="0">
                <a:solidFill>
                  <a:schemeClr val="bg1"/>
                </a:solidFill>
                <a:latin typeface="Rockwell" panose="02060603020205020403" pitchFamily="18" charset="0"/>
              </a:rPr>
              <a:t>$1.33 BILLION     </a:t>
            </a:r>
            <a:r>
              <a:rPr lang="en-US" dirty="0">
                <a:solidFill>
                  <a:schemeClr val="accent2"/>
                </a:solidFill>
              </a:rPr>
              <a:t>benefits paid in 2017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912908" y="4203481"/>
            <a:ext cx="0" cy="82296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66365" y="2570239"/>
            <a:ext cx="17034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accent2"/>
                </a:solidFill>
                <a:latin typeface="Rockwell" panose="02060603020205020403" pitchFamily="18" charset="0"/>
              </a:rPr>
              <a:t>A</a:t>
            </a:r>
            <a:r>
              <a:rPr lang="en-US" sz="1667" b="1" dirty="0">
                <a:solidFill>
                  <a:schemeClr val="accent2"/>
                </a:solidFill>
                <a:latin typeface="Rockwell" panose="02060603020205020403" pitchFamily="18" charset="0"/>
              </a:rPr>
              <a:t> </a:t>
            </a:r>
            <a:endParaRPr lang="en-US" sz="2000" b="1" dirty="0">
              <a:solidFill>
                <a:schemeClr val="accent2"/>
              </a:solidFill>
              <a:latin typeface="Rockwell" panose="02060603020205020403" pitchFamily="18" charset="0"/>
            </a:endParaRP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A.M. Best Company</a:t>
            </a:r>
            <a:r>
              <a:rPr lang="en-US" sz="1333" baseline="40000" dirty="0">
                <a:solidFill>
                  <a:schemeClr val="bg1"/>
                </a:solidFill>
              </a:rPr>
              <a:t>1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099567" y="2570771"/>
            <a:ext cx="2064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2"/>
                </a:solidFill>
                <a:latin typeface="Rockwell" panose="02060603020205020403" pitchFamily="18" charset="0"/>
              </a:rPr>
              <a:t>A2</a:t>
            </a:r>
            <a:r>
              <a:rPr lang="en-US" sz="1667" dirty="0">
                <a:solidFill>
                  <a:schemeClr val="accent2"/>
                </a:solidFill>
                <a:latin typeface="Rockwell" panose="02060603020205020403" pitchFamily="18" charset="0"/>
              </a:rPr>
              <a:t> </a:t>
            </a:r>
            <a:endParaRPr lang="en-US" sz="2000" dirty="0">
              <a:solidFill>
                <a:schemeClr val="accent2"/>
              </a:solidFill>
              <a:latin typeface="Rockwell" panose="02060603020205020403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Moody’s Investor Services</a:t>
            </a:r>
            <a:r>
              <a:rPr lang="en-US" sz="1333" baseline="40000" dirty="0">
                <a:solidFill>
                  <a:schemeClr val="bg1"/>
                </a:solidFill>
              </a:rPr>
              <a:t>2</a:t>
            </a:r>
            <a:endParaRPr lang="en-US" baseline="40000" dirty="0"/>
          </a:p>
        </p:txBody>
      </p:sp>
      <p:cxnSp>
        <p:nvCxnSpPr>
          <p:cNvPr id="29" name="Straight Connector 28"/>
          <p:cNvCxnSpPr>
            <a:cxnSpLocks/>
          </p:cNvCxnSpPr>
          <p:nvPr/>
        </p:nvCxnSpPr>
        <p:spPr>
          <a:xfrm>
            <a:off x="281809" y="2260308"/>
            <a:ext cx="7033391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85981" y="764108"/>
            <a:ext cx="0" cy="13716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576998" y="764108"/>
            <a:ext cx="0" cy="27432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916281" y="1158533"/>
            <a:ext cx="1586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33" dirty="0">
                <a:solidFill>
                  <a:schemeClr val="bg1"/>
                </a:solidFill>
                <a:latin typeface="Rockwell" panose="02060603020205020403" pitchFamily="18" charset="0"/>
              </a:rPr>
              <a:t>YEARS</a:t>
            </a:r>
            <a:r>
              <a:rPr lang="en-US" sz="2000" dirty="0">
                <a:solidFill>
                  <a:schemeClr val="bg1"/>
                </a:solidFill>
                <a:latin typeface="Rockwell" panose="02060603020205020403" pitchFamily="18" charset="0"/>
              </a:rPr>
              <a:t> </a:t>
            </a:r>
            <a:br>
              <a:rPr lang="en-US" sz="2333" dirty="0">
                <a:solidFill>
                  <a:schemeClr val="bg1"/>
                </a:solidFill>
                <a:latin typeface="Rockwell" panose="02060603020205020403" pitchFamily="18" charset="0"/>
              </a:rPr>
            </a:br>
            <a:r>
              <a:rPr lang="en-US" dirty="0">
                <a:solidFill>
                  <a:schemeClr val="accent2"/>
                </a:solidFill>
              </a:rPr>
              <a:t>in risk management</a:t>
            </a:r>
          </a:p>
        </p:txBody>
      </p: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281809" y="3581279"/>
            <a:ext cx="950976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cxnSpLocks/>
          </p:cNvCxnSpPr>
          <p:nvPr/>
        </p:nvCxnSpPr>
        <p:spPr>
          <a:xfrm>
            <a:off x="297684" y="4064232"/>
            <a:ext cx="950976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eform 21"/>
          <p:cNvSpPr>
            <a:spLocks noEditPoints="1"/>
          </p:cNvSpPr>
          <p:nvPr/>
        </p:nvSpPr>
        <p:spPr bwMode="auto">
          <a:xfrm>
            <a:off x="5049568" y="901297"/>
            <a:ext cx="397052" cy="396544"/>
          </a:xfrm>
          <a:custGeom>
            <a:avLst/>
            <a:gdLst>
              <a:gd name="T0" fmla="*/ 496 w 992"/>
              <a:gd name="T1" fmla="*/ 0 h 991"/>
              <a:gd name="T2" fmla="*/ 0 w 992"/>
              <a:gd name="T3" fmla="*/ 495 h 991"/>
              <a:gd name="T4" fmla="*/ 496 w 992"/>
              <a:gd name="T5" fmla="*/ 991 h 991"/>
              <a:gd name="T6" fmla="*/ 992 w 992"/>
              <a:gd name="T7" fmla="*/ 495 h 991"/>
              <a:gd name="T8" fmla="*/ 411 w 992"/>
              <a:gd name="T9" fmla="*/ 80 h 991"/>
              <a:gd name="T10" fmla="*/ 266 w 992"/>
              <a:gd name="T11" fmla="*/ 279 h 991"/>
              <a:gd name="T12" fmla="*/ 411 w 992"/>
              <a:gd name="T13" fmla="*/ 80 h 991"/>
              <a:gd name="T14" fmla="*/ 242 w 992"/>
              <a:gd name="T15" fmla="*/ 345 h 991"/>
              <a:gd name="T16" fmla="*/ 66 w 992"/>
              <a:gd name="T17" fmla="*/ 465 h 991"/>
              <a:gd name="T18" fmla="*/ 66 w 992"/>
              <a:gd name="T19" fmla="*/ 526 h 991"/>
              <a:gd name="T20" fmla="*/ 242 w 992"/>
              <a:gd name="T21" fmla="*/ 645 h 991"/>
              <a:gd name="T22" fmla="*/ 66 w 992"/>
              <a:gd name="T23" fmla="*/ 526 h 991"/>
              <a:gd name="T24" fmla="*/ 266 w 992"/>
              <a:gd name="T25" fmla="*/ 711 h 991"/>
              <a:gd name="T26" fmla="*/ 411 w 992"/>
              <a:gd name="T27" fmla="*/ 910 h 991"/>
              <a:gd name="T28" fmla="*/ 463 w 992"/>
              <a:gd name="T29" fmla="*/ 871 h 991"/>
              <a:gd name="T30" fmla="*/ 463 w 992"/>
              <a:gd name="T31" fmla="*/ 711 h 991"/>
              <a:gd name="T32" fmla="*/ 463 w 992"/>
              <a:gd name="T33" fmla="*/ 645 h 991"/>
              <a:gd name="T34" fmla="*/ 288 w 992"/>
              <a:gd name="T35" fmla="*/ 526 h 991"/>
              <a:gd name="T36" fmla="*/ 463 w 992"/>
              <a:gd name="T37" fmla="*/ 645 h 991"/>
              <a:gd name="T38" fmla="*/ 288 w 992"/>
              <a:gd name="T39" fmla="*/ 465 h 991"/>
              <a:gd name="T40" fmla="*/ 463 w 992"/>
              <a:gd name="T41" fmla="*/ 345 h 991"/>
              <a:gd name="T42" fmla="*/ 463 w 992"/>
              <a:gd name="T43" fmla="*/ 279 h 991"/>
              <a:gd name="T44" fmla="*/ 463 w 992"/>
              <a:gd name="T45" fmla="*/ 120 h 991"/>
              <a:gd name="T46" fmla="*/ 925 w 992"/>
              <a:gd name="T47" fmla="*/ 465 h 991"/>
              <a:gd name="T48" fmla="*/ 750 w 992"/>
              <a:gd name="T49" fmla="*/ 345 h 991"/>
              <a:gd name="T50" fmla="*/ 925 w 992"/>
              <a:gd name="T51" fmla="*/ 465 h 991"/>
              <a:gd name="T52" fmla="*/ 725 w 992"/>
              <a:gd name="T53" fmla="*/ 279 h 991"/>
              <a:gd name="T54" fmla="*/ 581 w 992"/>
              <a:gd name="T55" fmla="*/ 80 h 991"/>
              <a:gd name="T56" fmla="*/ 528 w 992"/>
              <a:gd name="T57" fmla="*/ 120 h 991"/>
              <a:gd name="T58" fmla="*/ 528 w 992"/>
              <a:gd name="T59" fmla="*/ 279 h 991"/>
              <a:gd name="T60" fmla="*/ 528 w 992"/>
              <a:gd name="T61" fmla="*/ 345 h 991"/>
              <a:gd name="T62" fmla="*/ 704 w 992"/>
              <a:gd name="T63" fmla="*/ 465 h 991"/>
              <a:gd name="T64" fmla="*/ 528 w 992"/>
              <a:gd name="T65" fmla="*/ 345 h 991"/>
              <a:gd name="T66" fmla="*/ 704 w 992"/>
              <a:gd name="T67" fmla="*/ 526 h 991"/>
              <a:gd name="T68" fmla="*/ 528 w 992"/>
              <a:gd name="T69" fmla="*/ 645 h 991"/>
              <a:gd name="T70" fmla="*/ 528 w 992"/>
              <a:gd name="T71" fmla="*/ 871 h 991"/>
              <a:gd name="T72" fmla="*/ 651 w 992"/>
              <a:gd name="T73" fmla="*/ 711 h 991"/>
              <a:gd name="T74" fmla="*/ 581 w 992"/>
              <a:gd name="T75" fmla="*/ 910 h 991"/>
              <a:gd name="T76" fmla="*/ 725 w 992"/>
              <a:gd name="T77" fmla="*/ 711 h 991"/>
              <a:gd name="T78" fmla="*/ 581 w 992"/>
              <a:gd name="T79" fmla="*/ 910 h 991"/>
              <a:gd name="T80" fmla="*/ 750 w 992"/>
              <a:gd name="T81" fmla="*/ 645 h 991"/>
              <a:gd name="T82" fmla="*/ 925 w 992"/>
              <a:gd name="T83" fmla="*/ 526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992" h="991">
                <a:moveTo>
                  <a:pt x="846" y="145"/>
                </a:moveTo>
                <a:cubicBezTo>
                  <a:pt x="753" y="51"/>
                  <a:pt x="628" y="0"/>
                  <a:pt x="496" y="0"/>
                </a:cubicBezTo>
                <a:cubicBezTo>
                  <a:pt x="363" y="0"/>
                  <a:pt x="239" y="51"/>
                  <a:pt x="145" y="145"/>
                </a:cubicBezTo>
                <a:cubicBezTo>
                  <a:pt x="52" y="238"/>
                  <a:pt x="0" y="363"/>
                  <a:pt x="0" y="495"/>
                </a:cubicBezTo>
                <a:cubicBezTo>
                  <a:pt x="0" y="628"/>
                  <a:pt x="52" y="752"/>
                  <a:pt x="145" y="846"/>
                </a:cubicBezTo>
                <a:cubicBezTo>
                  <a:pt x="239" y="939"/>
                  <a:pt x="363" y="991"/>
                  <a:pt x="496" y="991"/>
                </a:cubicBezTo>
                <a:cubicBezTo>
                  <a:pt x="628" y="991"/>
                  <a:pt x="753" y="939"/>
                  <a:pt x="846" y="846"/>
                </a:cubicBezTo>
                <a:cubicBezTo>
                  <a:pt x="940" y="752"/>
                  <a:pt x="992" y="628"/>
                  <a:pt x="992" y="495"/>
                </a:cubicBezTo>
                <a:cubicBezTo>
                  <a:pt x="992" y="363"/>
                  <a:pt x="940" y="238"/>
                  <a:pt x="846" y="145"/>
                </a:cubicBezTo>
                <a:close/>
                <a:moveTo>
                  <a:pt x="411" y="80"/>
                </a:moveTo>
                <a:cubicBezTo>
                  <a:pt x="388" y="101"/>
                  <a:pt x="368" y="123"/>
                  <a:pt x="348" y="147"/>
                </a:cubicBezTo>
                <a:cubicBezTo>
                  <a:pt x="315" y="188"/>
                  <a:pt x="287" y="233"/>
                  <a:pt x="266" y="279"/>
                </a:cubicBezTo>
                <a:cubicBezTo>
                  <a:pt x="125" y="279"/>
                  <a:pt x="125" y="279"/>
                  <a:pt x="125" y="279"/>
                </a:cubicBezTo>
                <a:cubicBezTo>
                  <a:pt x="186" y="177"/>
                  <a:pt x="291" y="104"/>
                  <a:pt x="411" y="80"/>
                </a:cubicBezTo>
                <a:close/>
                <a:moveTo>
                  <a:pt x="92" y="345"/>
                </a:moveTo>
                <a:cubicBezTo>
                  <a:pt x="242" y="345"/>
                  <a:pt x="242" y="345"/>
                  <a:pt x="242" y="345"/>
                </a:cubicBezTo>
                <a:cubicBezTo>
                  <a:pt x="230" y="384"/>
                  <a:pt x="223" y="424"/>
                  <a:pt x="221" y="465"/>
                </a:cubicBezTo>
                <a:cubicBezTo>
                  <a:pt x="66" y="465"/>
                  <a:pt x="66" y="465"/>
                  <a:pt x="66" y="465"/>
                </a:cubicBezTo>
                <a:cubicBezTo>
                  <a:pt x="69" y="424"/>
                  <a:pt x="78" y="384"/>
                  <a:pt x="92" y="345"/>
                </a:cubicBezTo>
                <a:close/>
                <a:moveTo>
                  <a:pt x="66" y="526"/>
                </a:moveTo>
                <a:cubicBezTo>
                  <a:pt x="221" y="526"/>
                  <a:pt x="221" y="526"/>
                  <a:pt x="221" y="526"/>
                </a:cubicBezTo>
                <a:cubicBezTo>
                  <a:pt x="223" y="566"/>
                  <a:pt x="230" y="606"/>
                  <a:pt x="242" y="645"/>
                </a:cubicBezTo>
                <a:cubicBezTo>
                  <a:pt x="92" y="645"/>
                  <a:pt x="92" y="645"/>
                  <a:pt x="92" y="645"/>
                </a:cubicBezTo>
                <a:cubicBezTo>
                  <a:pt x="78" y="607"/>
                  <a:pt x="69" y="567"/>
                  <a:pt x="66" y="526"/>
                </a:cubicBezTo>
                <a:close/>
                <a:moveTo>
                  <a:pt x="125" y="711"/>
                </a:moveTo>
                <a:cubicBezTo>
                  <a:pt x="266" y="711"/>
                  <a:pt x="266" y="711"/>
                  <a:pt x="266" y="711"/>
                </a:cubicBezTo>
                <a:cubicBezTo>
                  <a:pt x="287" y="758"/>
                  <a:pt x="315" y="802"/>
                  <a:pt x="348" y="844"/>
                </a:cubicBezTo>
                <a:cubicBezTo>
                  <a:pt x="368" y="867"/>
                  <a:pt x="388" y="890"/>
                  <a:pt x="411" y="910"/>
                </a:cubicBezTo>
                <a:cubicBezTo>
                  <a:pt x="291" y="887"/>
                  <a:pt x="186" y="814"/>
                  <a:pt x="125" y="711"/>
                </a:cubicBezTo>
                <a:close/>
                <a:moveTo>
                  <a:pt x="463" y="871"/>
                </a:moveTo>
                <a:cubicBezTo>
                  <a:pt x="430" y="840"/>
                  <a:pt x="380" y="786"/>
                  <a:pt x="341" y="711"/>
                </a:cubicBezTo>
                <a:cubicBezTo>
                  <a:pt x="463" y="711"/>
                  <a:pt x="463" y="711"/>
                  <a:pt x="463" y="711"/>
                </a:cubicBezTo>
                <a:lnTo>
                  <a:pt x="463" y="871"/>
                </a:lnTo>
                <a:close/>
                <a:moveTo>
                  <a:pt x="463" y="645"/>
                </a:moveTo>
                <a:cubicBezTo>
                  <a:pt x="312" y="645"/>
                  <a:pt x="312" y="645"/>
                  <a:pt x="312" y="645"/>
                </a:cubicBezTo>
                <a:cubicBezTo>
                  <a:pt x="299" y="607"/>
                  <a:pt x="291" y="566"/>
                  <a:pt x="288" y="526"/>
                </a:cubicBezTo>
                <a:cubicBezTo>
                  <a:pt x="463" y="526"/>
                  <a:pt x="463" y="526"/>
                  <a:pt x="463" y="526"/>
                </a:cubicBezTo>
                <a:lnTo>
                  <a:pt x="463" y="645"/>
                </a:lnTo>
                <a:close/>
                <a:moveTo>
                  <a:pt x="463" y="465"/>
                </a:moveTo>
                <a:cubicBezTo>
                  <a:pt x="288" y="465"/>
                  <a:pt x="288" y="465"/>
                  <a:pt x="288" y="465"/>
                </a:cubicBezTo>
                <a:cubicBezTo>
                  <a:pt x="291" y="424"/>
                  <a:pt x="299" y="384"/>
                  <a:pt x="312" y="345"/>
                </a:cubicBezTo>
                <a:cubicBezTo>
                  <a:pt x="463" y="345"/>
                  <a:pt x="463" y="345"/>
                  <a:pt x="463" y="345"/>
                </a:cubicBezTo>
                <a:lnTo>
                  <a:pt x="463" y="465"/>
                </a:lnTo>
                <a:close/>
                <a:moveTo>
                  <a:pt x="463" y="279"/>
                </a:moveTo>
                <a:cubicBezTo>
                  <a:pt x="341" y="279"/>
                  <a:pt x="341" y="279"/>
                  <a:pt x="341" y="279"/>
                </a:cubicBezTo>
                <a:cubicBezTo>
                  <a:pt x="380" y="204"/>
                  <a:pt x="430" y="150"/>
                  <a:pt x="463" y="120"/>
                </a:cubicBezTo>
                <a:lnTo>
                  <a:pt x="463" y="279"/>
                </a:lnTo>
                <a:close/>
                <a:moveTo>
                  <a:pt x="925" y="465"/>
                </a:moveTo>
                <a:cubicBezTo>
                  <a:pt x="771" y="465"/>
                  <a:pt x="771" y="465"/>
                  <a:pt x="771" y="465"/>
                </a:cubicBezTo>
                <a:cubicBezTo>
                  <a:pt x="769" y="424"/>
                  <a:pt x="762" y="384"/>
                  <a:pt x="750" y="345"/>
                </a:cubicBezTo>
                <a:cubicBezTo>
                  <a:pt x="899" y="345"/>
                  <a:pt x="899" y="345"/>
                  <a:pt x="899" y="345"/>
                </a:cubicBezTo>
                <a:cubicBezTo>
                  <a:pt x="914" y="384"/>
                  <a:pt x="923" y="424"/>
                  <a:pt x="925" y="465"/>
                </a:cubicBezTo>
                <a:close/>
                <a:moveTo>
                  <a:pt x="867" y="279"/>
                </a:moveTo>
                <a:cubicBezTo>
                  <a:pt x="725" y="279"/>
                  <a:pt x="725" y="279"/>
                  <a:pt x="725" y="279"/>
                </a:cubicBezTo>
                <a:cubicBezTo>
                  <a:pt x="704" y="233"/>
                  <a:pt x="677" y="188"/>
                  <a:pt x="643" y="147"/>
                </a:cubicBezTo>
                <a:cubicBezTo>
                  <a:pt x="624" y="123"/>
                  <a:pt x="603" y="101"/>
                  <a:pt x="581" y="80"/>
                </a:cubicBezTo>
                <a:cubicBezTo>
                  <a:pt x="700" y="104"/>
                  <a:pt x="805" y="177"/>
                  <a:pt x="867" y="279"/>
                </a:cubicBezTo>
                <a:close/>
                <a:moveTo>
                  <a:pt x="528" y="120"/>
                </a:moveTo>
                <a:cubicBezTo>
                  <a:pt x="562" y="150"/>
                  <a:pt x="612" y="204"/>
                  <a:pt x="651" y="279"/>
                </a:cubicBezTo>
                <a:cubicBezTo>
                  <a:pt x="528" y="279"/>
                  <a:pt x="528" y="279"/>
                  <a:pt x="528" y="279"/>
                </a:cubicBezTo>
                <a:lnTo>
                  <a:pt x="528" y="120"/>
                </a:lnTo>
                <a:close/>
                <a:moveTo>
                  <a:pt x="528" y="345"/>
                </a:moveTo>
                <a:cubicBezTo>
                  <a:pt x="679" y="345"/>
                  <a:pt x="679" y="345"/>
                  <a:pt x="679" y="345"/>
                </a:cubicBezTo>
                <a:cubicBezTo>
                  <a:pt x="693" y="384"/>
                  <a:pt x="701" y="424"/>
                  <a:pt x="704" y="465"/>
                </a:cubicBezTo>
                <a:cubicBezTo>
                  <a:pt x="528" y="465"/>
                  <a:pt x="528" y="465"/>
                  <a:pt x="528" y="465"/>
                </a:cubicBezTo>
                <a:lnTo>
                  <a:pt x="528" y="345"/>
                </a:lnTo>
                <a:close/>
                <a:moveTo>
                  <a:pt x="528" y="526"/>
                </a:moveTo>
                <a:cubicBezTo>
                  <a:pt x="704" y="526"/>
                  <a:pt x="704" y="526"/>
                  <a:pt x="704" y="526"/>
                </a:cubicBezTo>
                <a:cubicBezTo>
                  <a:pt x="701" y="566"/>
                  <a:pt x="693" y="606"/>
                  <a:pt x="679" y="645"/>
                </a:cubicBezTo>
                <a:cubicBezTo>
                  <a:pt x="528" y="645"/>
                  <a:pt x="528" y="645"/>
                  <a:pt x="528" y="645"/>
                </a:cubicBezTo>
                <a:lnTo>
                  <a:pt x="528" y="526"/>
                </a:lnTo>
                <a:close/>
                <a:moveTo>
                  <a:pt x="528" y="871"/>
                </a:moveTo>
                <a:cubicBezTo>
                  <a:pt x="528" y="711"/>
                  <a:pt x="528" y="711"/>
                  <a:pt x="528" y="711"/>
                </a:cubicBezTo>
                <a:cubicBezTo>
                  <a:pt x="651" y="711"/>
                  <a:pt x="651" y="711"/>
                  <a:pt x="651" y="711"/>
                </a:cubicBezTo>
                <a:cubicBezTo>
                  <a:pt x="612" y="786"/>
                  <a:pt x="562" y="840"/>
                  <a:pt x="528" y="871"/>
                </a:cubicBezTo>
                <a:close/>
                <a:moveTo>
                  <a:pt x="581" y="910"/>
                </a:moveTo>
                <a:cubicBezTo>
                  <a:pt x="603" y="890"/>
                  <a:pt x="624" y="867"/>
                  <a:pt x="643" y="844"/>
                </a:cubicBezTo>
                <a:cubicBezTo>
                  <a:pt x="677" y="802"/>
                  <a:pt x="705" y="758"/>
                  <a:pt x="725" y="711"/>
                </a:cubicBezTo>
                <a:cubicBezTo>
                  <a:pt x="867" y="711"/>
                  <a:pt x="867" y="711"/>
                  <a:pt x="867" y="711"/>
                </a:cubicBezTo>
                <a:cubicBezTo>
                  <a:pt x="805" y="814"/>
                  <a:pt x="700" y="887"/>
                  <a:pt x="581" y="910"/>
                </a:cubicBezTo>
                <a:close/>
                <a:moveTo>
                  <a:pt x="899" y="645"/>
                </a:moveTo>
                <a:cubicBezTo>
                  <a:pt x="750" y="645"/>
                  <a:pt x="750" y="645"/>
                  <a:pt x="750" y="645"/>
                </a:cubicBezTo>
                <a:cubicBezTo>
                  <a:pt x="762" y="606"/>
                  <a:pt x="769" y="566"/>
                  <a:pt x="771" y="526"/>
                </a:cubicBezTo>
                <a:cubicBezTo>
                  <a:pt x="925" y="526"/>
                  <a:pt x="925" y="526"/>
                  <a:pt x="925" y="526"/>
                </a:cubicBezTo>
                <a:cubicBezTo>
                  <a:pt x="923" y="567"/>
                  <a:pt x="914" y="607"/>
                  <a:pt x="899" y="6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76200" tIns="38100" rIns="76200" bIns="3810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219456" y="-127648"/>
            <a:ext cx="4183212" cy="892552"/>
          </a:xfrm>
        </p:spPr>
        <p:txBody>
          <a:bodyPr/>
          <a:lstStyle/>
          <a:p>
            <a:r>
              <a:rPr lang="en-US" dirty="0"/>
              <a:t>CUNA Mutual Group</a:t>
            </a:r>
            <a:endParaRPr lang="en-US" i="1" dirty="0"/>
          </a:p>
        </p:txBody>
      </p:sp>
      <p:sp>
        <p:nvSpPr>
          <p:cNvPr id="40" name="TextBox 39"/>
          <p:cNvSpPr txBox="1"/>
          <p:nvPr/>
        </p:nvSpPr>
        <p:spPr>
          <a:xfrm>
            <a:off x="2491860" y="5066994"/>
            <a:ext cx="7531225" cy="194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7" dirty="0">
                <a:solidFill>
                  <a:schemeClr val="bg1"/>
                </a:solidFill>
              </a:rPr>
              <a:t>1 </a:t>
            </a:r>
            <a:r>
              <a:rPr lang="en-US" sz="667" i="1" dirty="0">
                <a:solidFill>
                  <a:schemeClr val="bg1"/>
                </a:solidFill>
              </a:rPr>
              <a:t>A.M. Best Company, March 2018, 2 Moody’s Investor Services, February 2016, 3  Standard &amp; Poor’s Rating Services, September 2017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4397263" y="2580186"/>
            <a:ext cx="22271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000" dirty="0">
                <a:solidFill>
                  <a:schemeClr val="accent2"/>
                </a:solidFill>
                <a:latin typeface="Rockwell" panose="02060603020205020403" pitchFamily="18" charset="0"/>
              </a:rPr>
              <a:t>A</a:t>
            </a:r>
            <a:r>
              <a:rPr lang="en-US" sz="2000" b="1" dirty="0">
                <a:solidFill>
                  <a:schemeClr val="accent2"/>
                </a:solidFill>
                <a:latin typeface="Rockwell" panose="02060603020205020403" pitchFamily="18" charset="0"/>
              </a:rPr>
              <a:t> </a:t>
            </a:r>
          </a:p>
          <a:p>
            <a:pPr algn="ct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Standard &amp; Poor’s Rating Services</a:t>
            </a:r>
            <a:r>
              <a:rPr lang="en-US" sz="1333" baseline="40000" dirty="0">
                <a:solidFill>
                  <a:schemeClr val="bg1"/>
                </a:solidFill>
              </a:rPr>
              <a:t>3</a:t>
            </a:r>
            <a:endParaRPr lang="en-US" baseline="40000" dirty="0">
              <a:solidFill>
                <a:schemeClr val="bg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7684" y="2273003"/>
            <a:ext cx="6559358" cy="374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33" dirty="0">
                <a:solidFill>
                  <a:schemeClr val="bg1"/>
                </a:solidFill>
                <a:latin typeface="Rockwell" panose="02060603020205020403" pitchFamily="18" charset="0"/>
              </a:rPr>
              <a:t>FINANCIALLY STRONG: $3.5 BILLION REVENUE</a:t>
            </a:r>
            <a:endParaRPr lang="en-US" sz="1833" dirty="0"/>
          </a:p>
        </p:txBody>
      </p:sp>
      <p:sp>
        <p:nvSpPr>
          <p:cNvPr id="37" name="Freeform 44"/>
          <p:cNvSpPr>
            <a:spLocks noEditPoints="1"/>
          </p:cNvSpPr>
          <p:nvPr/>
        </p:nvSpPr>
        <p:spPr bwMode="auto">
          <a:xfrm>
            <a:off x="6141215" y="4259277"/>
            <a:ext cx="457200" cy="457200"/>
          </a:xfrm>
          <a:custGeom>
            <a:avLst/>
            <a:gdLst>
              <a:gd name="T0" fmla="*/ 181 w 185"/>
              <a:gd name="T1" fmla="*/ 78 h 200"/>
              <a:gd name="T2" fmla="*/ 181 w 185"/>
              <a:gd name="T3" fmla="*/ 16 h 200"/>
              <a:gd name="T4" fmla="*/ 151 w 185"/>
              <a:gd name="T5" fmla="*/ 21 h 200"/>
              <a:gd name="T6" fmla="*/ 93 w 185"/>
              <a:gd name="T7" fmla="*/ 0 h 200"/>
              <a:gd name="T8" fmla="*/ 34 w 185"/>
              <a:gd name="T9" fmla="*/ 21 h 200"/>
              <a:gd name="T10" fmla="*/ 5 w 185"/>
              <a:gd name="T11" fmla="*/ 16 h 200"/>
              <a:gd name="T12" fmla="*/ 5 w 185"/>
              <a:gd name="T13" fmla="*/ 78 h 200"/>
              <a:gd name="T14" fmla="*/ 93 w 185"/>
              <a:gd name="T15" fmla="*/ 200 h 200"/>
              <a:gd name="T16" fmla="*/ 181 w 185"/>
              <a:gd name="T17" fmla="*/ 78 h 200"/>
              <a:gd name="T18" fmla="*/ 155 w 185"/>
              <a:gd name="T19" fmla="*/ 122 h 200"/>
              <a:gd name="T20" fmla="*/ 93 w 185"/>
              <a:gd name="T21" fmla="*/ 182 h 200"/>
              <a:gd name="T22" fmla="*/ 93 w 185"/>
              <a:gd name="T23" fmla="*/ 23 h 200"/>
              <a:gd name="T24" fmla="*/ 151 w 185"/>
              <a:gd name="T25" fmla="*/ 39 h 200"/>
              <a:gd name="T26" fmla="*/ 163 w 185"/>
              <a:gd name="T27" fmla="*/ 38 h 200"/>
              <a:gd name="T28" fmla="*/ 163 w 185"/>
              <a:gd name="T29" fmla="*/ 78 h 200"/>
              <a:gd name="T30" fmla="*/ 163 w 185"/>
              <a:gd name="T31" fmla="*/ 78 h 200"/>
              <a:gd name="T32" fmla="*/ 163 w 185"/>
              <a:gd name="T33" fmla="*/ 79 h 200"/>
              <a:gd name="T34" fmla="*/ 155 w 185"/>
              <a:gd name="T35" fmla="*/ 12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5" h="200">
                <a:moveTo>
                  <a:pt x="181" y="78"/>
                </a:moveTo>
                <a:cubicBezTo>
                  <a:pt x="181" y="78"/>
                  <a:pt x="181" y="29"/>
                  <a:pt x="181" y="16"/>
                </a:cubicBezTo>
                <a:cubicBezTo>
                  <a:pt x="170" y="20"/>
                  <a:pt x="160" y="21"/>
                  <a:pt x="151" y="21"/>
                </a:cubicBezTo>
                <a:cubicBezTo>
                  <a:pt x="121" y="21"/>
                  <a:pt x="97" y="7"/>
                  <a:pt x="93" y="0"/>
                </a:cubicBezTo>
                <a:cubicBezTo>
                  <a:pt x="88" y="7"/>
                  <a:pt x="64" y="21"/>
                  <a:pt x="34" y="21"/>
                </a:cubicBezTo>
                <a:cubicBezTo>
                  <a:pt x="25" y="21"/>
                  <a:pt x="15" y="20"/>
                  <a:pt x="5" y="16"/>
                </a:cubicBezTo>
                <a:cubicBezTo>
                  <a:pt x="5" y="29"/>
                  <a:pt x="5" y="78"/>
                  <a:pt x="5" y="78"/>
                </a:cubicBezTo>
                <a:cubicBezTo>
                  <a:pt x="5" y="78"/>
                  <a:pt x="0" y="172"/>
                  <a:pt x="93" y="200"/>
                </a:cubicBezTo>
                <a:cubicBezTo>
                  <a:pt x="185" y="172"/>
                  <a:pt x="181" y="78"/>
                  <a:pt x="181" y="78"/>
                </a:cubicBezTo>
                <a:close/>
                <a:moveTo>
                  <a:pt x="155" y="122"/>
                </a:moveTo>
                <a:cubicBezTo>
                  <a:pt x="144" y="151"/>
                  <a:pt x="123" y="171"/>
                  <a:pt x="93" y="182"/>
                </a:cubicBezTo>
                <a:cubicBezTo>
                  <a:pt x="93" y="23"/>
                  <a:pt x="93" y="23"/>
                  <a:pt x="93" y="23"/>
                </a:cubicBezTo>
                <a:cubicBezTo>
                  <a:pt x="106" y="31"/>
                  <a:pt x="127" y="39"/>
                  <a:pt x="151" y="39"/>
                </a:cubicBezTo>
                <a:cubicBezTo>
                  <a:pt x="155" y="39"/>
                  <a:pt x="159" y="38"/>
                  <a:pt x="163" y="38"/>
                </a:cubicBezTo>
                <a:cubicBezTo>
                  <a:pt x="163" y="78"/>
                  <a:pt x="163" y="78"/>
                  <a:pt x="163" y="78"/>
                </a:cubicBezTo>
                <a:cubicBezTo>
                  <a:pt x="163" y="78"/>
                  <a:pt x="163" y="78"/>
                  <a:pt x="163" y="78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63" y="79"/>
                  <a:pt x="164" y="99"/>
                  <a:pt x="155" y="12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76196" tIns="38098" rIns="76196" bIns="38098" numCol="1" anchor="t" anchorCtr="0" compatLnSpc="1">
            <a:prstTxWarp prst="textNoShape">
              <a:avLst/>
            </a:prstTxWarp>
          </a:bodyPr>
          <a:lstStyle/>
          <a:p>
            <a:pPr defTabSz="761930"/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57136" y="4138402"/>
            <a:ext cx="5326212" cy="933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1833" dirty="0">
                <a:solidFill>
                  <a:schemeClr val="bg1"/>
                </a:solidFill>
                <a:latin typeface="Rockwell" panose="02060603020205020403" pitchFamily="18" charset="0"/>
              </a:rPr>
              <a:t>#2 MOST REPUTABLE INSURANCE COMPANY IN U.S. </a:t>
            </a:r>
            <a:r>
              <a:rPr lang="en-US" dirty="0">
                <a:solidFill>
                  <a:schemeClr val="accent2"/>
                </a:solidFill>
              </a:rPr>
              <a:t>on Reputation Institute’s 2017 U.S. Insurance </a:t>
            </a:r>
            <a:r>
              <a:rPr lang="en-US" dirty="0" err="1">
                <a:solidFill>
                  <a:schemeClr val="accent2"/>
                </a:solidFill>
              </a:rPr>
              <a:t>RepTrak</a:t>
            </a:r>
            <a:r>
              <a:rPr lang="en-US" dirty="0">
                <a:solidFill>
                  <a:schemeClr val="accent2"/>
                </a:solidFill>
              </a:rPr>
              <a:t>® list</a:t>
            </a:r>
          </a:p>
        </p:txBody>
      </p:sp>
    </p:spTree>
    <p:extLst>
      <p:ext uri="{BB962C8B-B14F-4D97-AF65-F5344CB8AC3E}">
        <p14:creationId xmlns:p14="http://schemas.microsoft.com/office/powerpoint/2010/main" val="1730124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F98B1A1-96D0-4CF5-AD99-4D9BE30EB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456" y="809117"/>
            <a:ext cx="7943272" cy="43468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0389" y="108984"/>
            <a:ext cx="9144000" cy="492443"/>
          </a:xfrm>
        </p:spPr>
        <p:txBody>
          <a:bodyPr/>
          <a:lstStyle/>
          <a:p>
            <a:r>
              <a:rPr lang="en-US" dirty="0"/>
              <a:t>Our Journey – A Case Study from CUNA Mutual Group</a:t>
            </a:r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47210EA-D053-400F-9A9E-BA644A37B60C}"/>
              </a:ext>
            </a:extLst>
          </p:cNvPr>
          <p:cNvSpPr/>
          <p:nvPr/>
        </p:nvSpPr>
        <p:spPr>
          <a:xfrm>
            <a:off x="3689790" y="1632889"/>
            <a:ext cx="1732604" cy="343710"/>
          </a:xfrm>
          <a:prstGeom prst="flowChartAlternateProcess">
            <a:avLst/>
          </a:prstGeom>
          <a:ln>
            <a:solidFill>
              <a:srgbClr val="C07888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>
                <a:solidFill>
                  <a:schemeClr val="bg1"/>
                </a:solidFill>
              </a:rPr>
              <a:t>C</a:t>
            </a:r>
            <a:r>
              <a:rPr lang="en-US" dirty="0"/>
              <a:t>ulture</a:t>
            </a:r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A5236CC-747C-4CE7-A869-1A50F5542D37}"/>
              </a:ext>
            </a:extLst>
          </p:cNvPr>
          <p:cNvSpPr/>
          <p:nvPr/>
        </p:nvSpPr>
        <p:spPr>
          <a:xfrm>
            <a:off x="3689790" y="2711264"/>
            <a:ext cx="1732604" cy="343710"/>
          </a:xfrm>
          <a:prstGeom prst="flowChartAlternateProcess">
            <a:avLst/>
          </a:prstGeom>
          <a:ln>
            <a:solidFill>
              <a:srgbClr val="C07888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M</a:t>
            </a:r>
            <a:r>
              <a:rPr lang="en-US" dirty="0"/>
              <a:t>easurement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EDB796D-6C1D-4C2B-A6EF-B8F3EABC8E1E}"/>
              </a:ext>
            </a:extLst>
          </p:cNvPr>
          <p:cNvSpPr/>
          <p:nvPr/>
        </p:nvSpPr>
        <p:spPr>
          <a:xfrm>
            <a:off x="3689790" y="2005779"/>
            <a:ext cx="1732604" cy="343710"/>
          </a:xfrm>
          <a:prstGeom prst="flowChartAlternateProcess">
            <a:avLst/>
          </a:prstGeom>
          <a:ln>
            <a:solidFill>
              <a:srgbClr val="C07888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A</a:t>
            </a:r>
            <a:r>
              <a:rPr lang="en-US" dirty="0"/>
              <a:t>utomation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B42561C5-D24E-41E8-850A-38B9C2C57297}"/>
              </a:ext>
            </a:extLst>
          </p:cNvPr>
          <p:cNvSpPr/>
          <p:nvPr/>
        </p:nvSpPr>
        <p:spPr>
          <a:xfrm>
            <a:off x="3689790" y="2365706"/>
            <a:ext cx="1732604" cy="343710"/>
          </a:xfrm>
          <a:prstGeom prst="flowChartAlternateProcess">
            <a:avLst/>
          </a:prstGeom>
          <a:ln>
            <a:solidFill>
              <a:srgbClr val="C07888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L</a:t>
            </a:r>
            <a:r>
              <a:rPr lang="en-US" dirty="0"/>
              <a:t>ean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99782D5-DC17-4E0E-AD25-5E6A0DA959E9}"/>
              </a:ext>
            </a:extLst>
          </p:cNvPr>
          <p:cNvSpPr/>
          <p:nvPr/>
        </p:nvSpPr>
        <p:spPr>
          <a:xfrm>
            <a:off x="3689790" y="3064699"/>
            <a:ext cx="1732604" cy="343710"/>
          </a:xfrm>
          <a:prstGeom prst="flowChartAlternateProcess">
            <a:avLst/>
          </a:prstGeom>
          <a:ln>
            <a:solidFill>
              <a:srgbClr val="C07888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u="sng" dirty="0"/>
              <a:t>S</a:t>
            </a:r>
            <a:r>
              <a:rPr lang="en-US" dirty="0"/>
              <a:t>haring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BD46FE-16DD-4C48-A2A2-F00259748A83}"/>
              </a:ext>
            </a:extLst>
          </p:cNvPr>
          <p:cNvSpPr/>
          <p:nvPr/>
        </p:nvSpPr>
        <p:spPr>
          <a:xfrm>
            <a:off x="2540000" y="1611005"/>
            <a:ext cx="5080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28650" lvl="1" indent="-171450" fontAlgn="ctr">
              <a:buFont typeface="Wingdings" panose="05000000000000000000" pitchFamily="2" charset="2"/>
              <a:buChar char="v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16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DE74C84B-81E0-4B62-8285-47EAE90E3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946" y="170209"/>
            <a:ext cx="6609036" cy="122409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Liger Team Mission: </a:t>
            </a:r>
          </a:p>
          <a:p>
            <a:r>
              <a:rPr lang="EN-US" sz="1100" i="1" dirty="0"/>
              <a:t>Our mission is to design, develop, and deliver application platform solutions, collaborating with Lending capability teams</a:t>
            </a:r>
            <a:r>
              <a:rPr lang="en-US" sz="1100" i="1" dirty="0"/>
              <a:t>,</a:t>
            </a:r>
            <a:r>
              <a:rPr lang="EN-US" sz="1100" i="1" dirty="0"/>
              <a:t> to deliver business value more efficiently with quality and reliability. </a:t>
            </a:r>
          </a:p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F9AE19-D537-48D8-B05F-0145A81E9D66}"/>
              </a:ext>
            </a:extLst>
          </p:cNvPr>
          <p:cNvSpPr/>
          <p:nvPr/>
        </p:nvSpPr>
        <p:spPr>
          <a:xfrm>
            <a:off x="2528820" y="1833782"/>
            <a:ext cx="1216323" cy="10503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Scrum Team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C88636-EF58-4A23-A72D-23ED0A7E7118}"/>
              </a:ext>
            </a:extLst>
          </p:cNvPr>
          <p:cNvSpPr/>
          <p:nvPr/>
        </p:nvSpPr>
        <p:spPr>
          <a:xfrm>
            <a:off x="4954153" y="1709755"/>
            <a:ext cx="1723668" cy="1254349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370D0F-8226-48D4-BA42-AAB40A121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7"/>
          <a:stretch/>
        </p:blipFill>
        <p:spPr>
          <a:xfrm>
            <a:off x="5248089" y="1879990"/>
            <a:ext cx="1135796" cy="854389"/>
          </a:xfrm>
          <a:prstGeom prst="rect">
            <a:avLst/>
          </a:prstGeom>
        </p:spPr>
      </p:pic>
      <p:sp>
        <p:nvSpPr>
          <p:cNvPr id="9" name="TextBox 15">
            <a:extLst>
              <a:ext uri="{FF2B5EF4-FFF2-40B4-BE49-F238E27FC236}">
                <a16:creationId xmlns:a16="http://schemas.microsoft.com/office/drawing/2014/main" id="{8596B4AF-26E2-49DF-BF0C-AB04F0E5BCEB}"/>
              </a:ext>
            </a:extLst>
          </p:cNvPr>
          <p:cNvSpPr txBox="1"/>
          <p:nvPr/>
        </p:nvSpPr>
        <p:spPr>
          <a:xfrm>
            <a:off x="3329099" y="3081070"/>
            <a:ext cx="69100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400" b="1" i="1" dirty="0"/>
              <a:t>If work shifted right, goal is to teach it or automate it and shift left</a:t>
            </a:r>
          </a:p>
        </p:txBody>
      </p:sp>
      <p:sp>
        <p:nvSpPr>
          <p:cNvPr id="10" name="Circular Arrow 24">
            <a:extLst>
              <a:ext uri="{FF2B5EF4-FFF2-40B4-BE49-F238E27FC236}">
                <a16:creationId xmlns:a16="http://schemas.microsoft.com/office/drawing/2014/main" id="{6FCA3895-9465-4A12-AB24-70A3D5531C9B}"/>
              </a:ext>
            </a:extLst>
          </p:cNvPr>
          <p:cNvSpPr/>
          <p:nvPr/>
        </p:nvSpPr>
        <p:spPr>
          <a:xfrm>
            <a:off x="3685950" y="1632460"/>
            <a:ext cx="1358050" cy="1110281"/>
          </a:xfrm>
          <a:prstGeom prst="circularArrow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(</a:t>
            </a:r>
            <a:r>
              <a:rPr 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1100" dirty="0">
                <a:solidFill>
                  <a:schemeClr val="tx1"/>
                </a:solidFill>
              </a:rPr>
              <a:t> Chef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 training, automated services </a:t>
            </a:r>
            <a:r>
              <a:rPr lang="en-US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1" name="Left Arrow 28">
            <a:extLst>
              <a:ext uri="{FF2B5EF4-FFF2-40B4-BE49-F238E27FC236}">
                <a16:creationId xmlns:a16="http://schemas.microsoft.com/office/drawing/2014/main" id="{E7CDD293-0E9A-4D6C-880F-9AC46D2C2E1F}"/>
              </a:ext>
            </a:extLst>
          </p:cNvPr>
          <p:cNvSpPr/>
          <p:nvPr/>
        </p:nvSpPr>
        <p:spPr>
          <a:xfrm>
            <a:off x="3751720" y="3445274"/>
            <a:ext cx="5601601" cy="281354"/>
          </a:xfrm>
          <a:prstGeom prst="leftArrow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err="1">
              <a:solidFill>
                <a:schemeClr val="tx1"/>
              </a:solidFill>
            </a:endParaRPr>
          </a:p>
        </p:txBody>
      </p:sp>
      <p:sp>
        <p:nvSpPr>
          <p:cNvPr id="12" name="TextBox 33">
            <a:extLst>
              <a:ext uri="{FF2B5EF4-FFF2-40B4-BE49-F238E27FC236}">
                <a16:creationId xmlns:a16="http://schemas.microsoft.com/office/drawing/2014/main" id="{0A95C85F-3639-425C-BFCF-5B60C09BEF44}"/>
              </a:ext>
            </a:extLst>
          </p:cNvPr>
          <p:cNvSpPr txBox="1"/>
          <p:nvPr/>
        </p:nvSpPr>
        <p:spPr>
          <a:xfrm>
            <a:off x="5580338" y="3802508"/>
            <a:ext cx="4226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200" dirty="0"/>
              <a:t>Why does work shift right when goal is to shift left?</a:t>
            </a:r>
          </a:p>
          <a:p>
            <a:pPr marL="342900" indent="-342900">
              <a:buAutoNum type="arabicPeriod"/>
            </a:pPr>
            <a:r>
              <a:rPr lang="en-US" sz="1200" dirty="0"/>
              <a:t>Skill/Access (separation of duties)</a:t>
            </a:r>
          </a:p>
          <a:p>
            <a:pPr marL="342900" indent="-342900">
              <a:buAutoNum type="arabicPeriod"/>
            </a:pPr>
            <a:r>
              <a:rPr lang="en-US" sz="1200" dirty="0"/>
              <a:t>Capacity</a:t>
            </a:r>
          </a:p>
          <a:p>
            <a:pPr marL="342900" indent="-342900">
              <a:buAutoNum type="arabicPeriod"/>
            </a:pPr>
            <a:r>
              <a:rPr lang="en-US" sz="1200" dirty="0"/>
              <a:t>Building a shared/enterprise service</a:t>
            </a:r>
          </a:p>
          <a:p>
            <a:endParaRPr lang="en-US" sz="1200" i="1" dirty="0"/>
          </a:p>
          <a:p>
            <a:endParaRPr lang="en-US" sz="1200" i="1" dirty="0"/>
          </a:p>
        </p:txBody>
      </p:sp>
      <p:sp>
        <p:nvSpPr>
          <p:cNvPr id="16" name="Circular Arrow 24">
            <a:extLst>
              <a:ext uri="{FF2B5EF4-FFF2-40B4-BE49-F238E27FC236}">
                <a16:creationId xmlns:a16="http://schemas.microsoft.com/office/drawing/2014/main" id="{2F38CEE9-C974-4F81-9764-AA43CEFDFF0B}"/>
              </a:ext>
            </a:extLst>
          </p:cNvPr>
          <p:cNvSpPr/>
          <p:nvPr/>
        </p:nvSpPr>
        <p:spPr>
          <a:xfrm rot="10978618">
            <a:off x="3676225" y="1914560"/>
            <a:ext cx="1358050" cy="1110281"/>
          </a:xfrm>
          <a:prstGeom prst="circularArrow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7" name="Circular Arrow 24">
            <a:extLst>
              <a:ext uri="{FF2B5EF4-FFF2-40B4-BE49-F238E27FC236}">
                <a16:creationId xmlns:a16="http://schemas.microsoft.com/office/drawing/2014/main" id="{317AF4AB-3AE9-411A-9993-787796D186FE}"/>
              </a:ext>
            </a:extLst>
          </p:cNvPr>
          <p:cNvSpPr/>
          <p:nvPr/>
        </p:nvSpPr>
        <p:spPr>
          <a:xfrm>
            <a:off x="6665855" y="1687585"/>
            <a:ext cx="1358050" cy="1110281"/>
          </a:xfrm>
          <a:prstGeom prst="circularArrow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9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9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9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US" sz="9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sz="9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en-US" sz="900" dirty="0">
                <a:solidFill>
                  <a:schemeClr val="tx1"/>
                </a:solidFill>
              </a:rPr>
              <a:t>Enterprise Service, New to Enterprise</a:t>
            </a:r>
          </a:p>
          <a:p>
            <a:r>
              <a:rPr lang="en-US" sz="900" dirty="0">
                <a:solidFill>
                  <a:schemeClr val="tx1"/>
                </a:solidFill>
                <a:sym typeface="Wingdings" panose="05000000000000000000" pitchFamily="2" charset="2"/>
              </a:rPr>
              <a:t></a:t>
            </a:r>
            <a:r>
              <a:rPr lang="en-US" sz="900" dirty="0">
                <a:solidFill>
                  <a:schemeClr val="tx1"/>
                </a:solidFill>
              </a:rPr>
              <a:t> training, automated services </a:t>
            </a:r>
          </a:p>
          <a:p>
            <a:pPr algn="ctr"/>
            <a:endParaRPr lang="en-US" sz="1100" dirty="0">
              <a:solidFill>
                <a:schemeClr val="tx1"/>
              </a:solidFill>
            </a:endParaRPr>
          </a:p>
          <a:p>
            <a:r>
              <a:rPr lang="en-US" dirty="0"/>
              <a:t> 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18" name="Circular Arrow 24">
            <a:extLst>
              <a:ext uri="{FF2B5EF4-FFF2-40B4-BE49-F238E27FC236}">
                <a16:creationId xmlns:a16="http://schemas.microsoft.com/office/drawing/2014/main" id="{90DEC6AC-A886-49C8-9C34-E6FF1100134D}"/>
              </a:ext>
            </a:extLst>
          </p:cNvPr>
          <p:cNvSpPr/>
          <p:nvPr/>
        </p:nvSpPr>
        <p:spPr>
          <a:xfrm rot="10978618">
            <a:off x="6656130" y="1969685"/>
            <a:ext cx="1358050" cy="1110281"/>
          </a:xfrm>
          <a:prstGeom prst="circularArrow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071AFA-F764-4D99-B3B4-C65579CE1571}"/>
              </a:ext>
            </a:extLst>
          </p:cNvPr>
          <p:cNvSpPr/>
          <p:nvPr/>
        </p:nvSpPr>
        <p:spPr>
          <a:xfrm>
            <a:off x="7950774" y="1884380"/>
            <a:ext cx="1212963" cy="94493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Tiger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5C8580-3B44-4264-B1D9-68CD679D1254}"/>
              </a:ext>
            </a:extLst>
          </p:cNvPr>
          <p:cNvSpPr/>
          <p:nvPr/>
        </p:nvSpPr>
        <p:spPr>
          <a:xfrm>
            <a:off x="9461726" y="246434"/>
            <a:ext cx="629055" cy="3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12598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0389" y="108984"/>
            <a:ext cx="9144000" cy="492443"/>
          </a:xfrm>
        </p:spPr>
        <p:txBody>
          <a:bodyPr/>
          <a:lstStyle/>
          <a:p>
            <a:r>
              <a:rPr lang="en-US" dirty="0"/>
              <a:t>Value Stream Mapping – Use data to increase Flow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A3F265E-36C2-4CB5-A7DE-2AEDA6958C12}"/>
              </a:ext>
            </a:extLst>
          </p:cNvPr>
          <p:cNvSpPr/>
          <p:nvPr/>
        </p:nvSpPr>
        <p:spPr>
          <a:xfrm>
            <a:off x="9430904" y="215612"/>
            <a:ext cx="629055" cy="33074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B1F1C-1AC3-4143-9DB9-5817D8215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10" y="912021"/>
            <a:ext cx="6570232" cy="21821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541B8D-6522-41DA-B7FF-89DC97D39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324" y="3404776"/>
            <a:ext cx="3197370" cy="1820238"/>
          </a:xfrm>
          <a:prstGeom prst="rect">
            <a:avLst/>
          </a:prstGeom>
        </p:spPr>
      </p:pic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933956EE-FF15-41F1-8BF0-AE00E0BC0418}"/>
              </a:ext>
            </a:extLst>
          </p:cNvPr>
          <p:cNvSpPr/>
          <p:nvPr/>
        </p:nvSpPr>
        <p:spPr>
          <a:xfrm>
            <a:off x="633397" y="912021"/>
            <a:ext cx="387927" cy="481481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11EC949C-D46D-4679-85CE-A8E4859042A4}"/>
              </a:ext>
            </a:extLst>
          </p:cNvPr>
          <p:cNvSpPr/>
          <p:nvPr/>
        </p:nvSpPr>
        <p:spPr>
          <a:xfrm>
            <a:off x="314742" y="3428930"/>
            <a:ext cx="387927" cy="481481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D45C2CAF-973A-4ED3-AB01-6B3294E5F41D}"/>
              </a:ext>
            </a:extLst>
          </p:cNvPr>
          <p:cNvSpPr/>
          <p:nvPr/>
        </p:nvSpPr>
        <p:spPr>
          <a:xfrm>
            <a:off x="7519078" y="3017694"/>
            <a:ext cx="387927" cy="481481"/>
          </a:xfrm>
          <a:prstGeom prst="wedgeEllipse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026" name="Picture 2" descr="Image result for sprint backlog">
            <a:extLst>
              <a:ext uri="{FF2B5EF4-FFF2-40B4-BE49-F238E27FC236}">
                <a16:creationId xmlns:a16="http://schemas.microsoft.com/office/drawing/2014/main" id="{BB8F131F-3800-4C52-BEB2-B5C300F4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753" y="3384031"/>
            <a:ext cx="1380737" cy="1840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918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RP_WIDE(16-9)_0617">
  <a:themeElements>
    <a:clrScheme name="Corporate">
      <a:dk1>
        <a:srgbClr val="292934"/>
      </a:dk1>
      <a:lt1>
        <a:srgbClr val="FFFFFF"/>
      </a:lt1>
      <a:dk2>
        <a:srgbClr val="000000"/>
      </a:dk2>
      <a:lt2>
        <a:srgbClr val="CCCCCC"/>
      </a:lt2>
      <a:accent1>
        <a:srgbClr val="881635"/>
      </a:accent1>
      <a:accent2>
        <a:srgbClr val="DC661D"/>
      </a:accent2>
      <a:accent3>
        <a:srgbClr val="005689"/>
      </a:accent3>
      <a:accent4>
        <a:srgbClr val="4B7520"/>
      </a:accent4>
      <a:accent5>
        <a:srgbClr val="C07888"/>
      </a:accent5>
      <a:accent6>
        <a:srgbClr val="FAB27B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891738"/>
        </a:accent1>
        <a:accent2>
          <a:srgbClr val="A19675"/>
        </a:accent2>
        <a:accent3>
          <a:srgbClr val="FFFFFF"/>
        </a:accent3>
        <a:accent4>
          <a:srgbClr val="000000"/>
        </a:accent4>
        <a:accent5>
          <a:srgbClr val="C4ABAE"/>
        </a:accent5>
        <a:accent6>
          <a:srgbClr val="918769"/>
        </a:accent6>
        <a:hlink>
          <a:srgbClr val="B2B2B2"/>
        </a:hlink>
        <a:folHlink>
          <a:srgbClr val="41544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881635"/>
        </a:dk2>
        <a:lt2>
          <a:srgbClr val="808080"/>
        </a:lt2>
        <a:accent1>
          <a:srgbClr val="891738"/>
        </a:accent1>
        <a:accent2>
          <a:srgbClr val="C07888"/>
        </a:accent2>
        <a:accent3>
          <a:srgbClr val="FFFFFF"/>
        </a:accent3>
        <a:accent4>
          <a:srgbClr val="000000"/>
        </a:accent4>
        <a:accent5>
          <a:srgbClr val="C4ABAE"/>
        </a:accent5>
        <a:accent6>
          <a:srgbClr val="AE6C7B"/>
        </a:accent6>
        <a:hlink>
          <a:srgbClr val="DC661D"/>
        </a:hlink>
        <a:folHlink>
          <a:srgbClr val="FAB27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1 xmlns="a4e917ef-c6b3-4715-8913-056fd0774a9a" xsi:nil="true"/>
    <b69cf210fb3149f298d00214c8533c35 xmlns="0534cf29-9dc6-4b03-939e-c106a7542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CMFG Life Insurance Company</TermName>
          <TermId xmlns="http://schemas.microsoft.com/office/infopath/2007/PartnerControls">74e77e47-65a4-4d7d-bf1b-c634eb105ae5</TermId>
        </TermInfo>
      </Terms>
    </b69cf210fb3149f298d00214c8533c35>
    <IconOverlay xmlns="http://schemas.microsoft.com/sharepoint/v4" xsi:nil="true"/>
    <k20da900848a4ddb8607858312baa358 xmlns="0534cf29-9dc6-4b03-939e-c106a7542d75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Information Systems</TermName>
          <TermId xmlns="http://schemas.microsoft.com/office/infopath/2007/PartnerControls">42c96625-66fb-43a9-aca5-875b95968825</TermId>
        </TermInfo>
      </Terms>
    </k20da900848a4ddb8607858312baa358>
    <TaxCatchAll xmlns="0534cf29-9dc6-4b03-939e-c106a7542d75">
      <Value>2</Value>
      <Value>1</Value>
    </TaxCatchAll>
    <_dlc_DocId xmlns="0534cf29-9dc6-4b03-939e-c106a7542d75">4DW22WEM2N4Q-1554284728-4072</_dlc_DocId>
    <_dlc_DocIdUrl xmlns="0534cf29-9dc6-4b03-939e-c106a7542d75">
      <Url>https://dept/sites/IT/ProdAdmin/Lending/PM/Team/_layouts/15/DocIdRedir.aspx?ID=4DW22WEM2N4Q-1554284728-4072</Url>
      <Description>4DW22WEM2N4Q-1554284728-4072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ept Doc" ma:contentTypeID="0x01010066BF74469AD0D44A80DA592608EA1F19002FD286041C1EDA41B4AD02E95E5A9C7F" ma:contentTypeVersion="10" ma:contentTypeDescription="" ma:contentTypeScope="" ma:versionID="5fbd515e5927947328262d81be5d88fc">
  <xsd:schema xmlns:xsd="http://www.w3.org/2001/XMLSchema" xmlns:xs="http://www.w3.org/2001/XMLSchema" xmlns:p="http://schemas.microsoft.com/office/2006/metadata/properties" xmlns:ns2="a4e917ef-c6b3-4715-8913-056fd0774a9a" xmlns:ns3="0534cf29-9dc6-4b03-939e-c106a7542d75" xmlns:ns4="http://schemas.microsoft.com/sharepoint/v4" xmlns:ns5="5dda6dea-fde9-4029-a48a-cecf774c3d8a" targetNamespace="http://schemas.microsoft.com/office/2006/metadata/properties" ma:root="true" ma:fieldsID="700380cb71b684106385defeddcf3811" ns2:_="" ns3:_="" ns4:_="" ns5:_="">
    <xsd:import namespace="a4e917ef-c6b3-4715-8913-056fd0774a9a"/>
    <xsd:import namespace="0534cf29-9dc6-4b03-939e-c106a7542d75"/>
    <xsd:import namespace="http://schemas.microsoft.com/sharepoint/v4"/>
    <xsd:import namespace="5dda6dea-fde9-4029-a48a-cecf774c3d8a"/>
    <xsd:element name="properties">
      <xsd:complexType>
        <xsd:sequence>
          <xsd:element name="documentManagement">
            <xsd:complexType>
              <xsd:all>
                <xsd:element ref="ns2:Notes1" minOccurs="0"/>
                <xsd:element ref="ns3:k20da900848a4ddb8607858312baa358" minOccurs="0"/>
                <xsd:element ref="ns3:b69cf210fb3149f298d00214c8533c35" minOccurs="0"/>
                <xsd:element ref="ns3:_dlc_DocId" minOccurs="0"/>
                <xsd:element ref="ns3:_dlc_DocIdUrl" minOccurs="0"/>
                <xsd:element ref="ns3:_dlc_DocIdPersistId" minOccurs="0"/>
                <xsd:element ref="ns4:IconOverlay" minOccurs="0"/>
                <xsd:element ref="ns3:TaxCatchAll" minOccurs="0"/>
                <xsd:element ref="ns5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e917ef-c6b3-4715-8913-056fd0774a9a" elementFormDefault="qualified">
    <xsd:import namespace="http://schemas.microsoft.com/office/2006/documentManagement/types"/>
    <xsd:import namespace="http://schemas.microsoft.com/office/infopath/2007/PartnerControls"/>
    <xsd:element name="Notes1" ma:index="8" nillable="true" ma:displayName="Notes" ma:internalName="Notes1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534cf29-9dc6-4b03-939e-c106a7542d75" elementFormDefault="qualified">
    <xsd:import namespace="http://schemas.microsoft.com/office/2006/documentManagement/types"/>
    <xsd:import namespace="http://schemas.microsoft.com/office/infopath/2007/PartnerControls"/>
    <xsd:element name="k20da900848a4ddb8607858312baa358" ma:index="9" ma:taxonomy="true" ma:internalName="k20da900848a4ddb8607858312baa358" ma:taxonomyFieldName="Business_x0020_Function" ma:displayName="Business Function" ma:default="1;#Information Systems|42c96625-66fb-43a9-aca5-875b95968825" ma:fieldId="{420da900-848a-4ddb-8607-858312baa358}" ma:sspId="b721d8eb-5457-45a4-bb88-486eeb527a4d" ma:termSetId="ff51d22f-0065-4efe-84c3-bd7b04ccc2a9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69cf210fb3149f298d00214c8533c35" ma:index="11" ma:taxonomy="true" ma:internalName="b69cf210fb3149f298d00214c8533c35" ma:taxonomyFieldName="Entity" ma:displayName="Legal Entity" ma:default="2;#CMFG Life Insurance Company|74e77e47-65a4-4d7d-bf1b-c634eb105ae5" ma:fieldId="{b69cf210-fb31-49f2-98d0-0214c8533c35}" ma:sspId="b721d8eb-5457-45a4-bb88-486eeb527a4d" ma:termSetId="f47182de-cf5e-4102-9db0-b973e52242d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13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4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5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TaxCatchAll" ma:index="17" nillable="true" ma:displayName="Taxonomy Catch All Column" ma:description="" ma:hidden="true" ma:list="{d4fed6a4-7b6c-4a96-8ec4-3c65f1360220}" ma:internalName="TaxCatchAll" ma:showField="CatchAllData" ma:web="0534cf29-9dc6-4b03-939e-c106a7542d7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6" nillable="true" ma:displayName="IconOverlay" ma:hidden="true" ma:internalName="IconOverlay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da6dea-fde9-4029-a48a-cecf774c3d8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16A386-87F4-402D-BF56-3A7159F4039C}"/>
</file>

<file path=customXml/itemProps2.xml><?xml version="1.0" encoding="utf-8"?>
<ds:datastoreItem xmlns:ds="http://schemas.openxmlformats.org/officeDocument/2006/customXml" ds:itemID="{34445466-A5EE-4D66-B8F5-271206F0B205}"/>
</file>

<file path=customXml/itemProps3.xml><?xml version="1.0" encoding="utf-8"?>
<ds:datastoreItem xmlns:ds="http://schemas.openxmlformats.org/officeDocument/2006/customXml" ds:itemID="{2B987FC1-8EAC-4953-AA80-7B1110356F1A}"/>
</file>

<file path=customXml/itemProps4.xml><?xml version="1.0" encoding="utf-8"?>
<ds:datastoreItem xmlns:ds="http://schemas.openxmlformats.org/officeDocument/2006/customXml" ds:itemID="{CE4DADB3-8853-4D74-9F90-52BFA8928898}"/>
</file>

<file path=docProps/app.xml><?xml version="1.0" encoding="utf-8"?>
<Properties xmlns="http://schemas.openxmlformats.org/officeDocument/2006/extended-properties" xmlns:vt="http://schemas.openxmlformats.org/officeDocument/2006/docPropsVTypes">
  <Template>CORP_WIDE(16-9)_0617</Template>
  <TotalTime>3061</TotalTime>
  <Words>740</Words>
  <Application>Microsoft Office PowerPoint</Application>
  <PresentationFormat>Custom</PresentationFormat>
  <Paragraphs>151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 Narrow</vt:lpstr>
      <vt:lpstr>Rockwell</vt:lpstr>
      <vt:lpstr>Times New Roman</vt:lpstr>
      <vt:lpstr>Wingdings</vt:lpstr>
      <vt:lpstr>CORP_WIDE(16-9)_0617</vt:lpstr>
      <vt:lpstr>Changing CULTURE BY LEVERAGING DEVOPS PRINCIPLES TO INCREASE FLOW.</vt:lpstr>
      <vt:lpstr>PowerPoint Presentation</vt:lpstr>
      <vt:lpstr>Presenter</vt:lpstr>
      <vt:lpstr>Presenter</vt:lpstr>
      <vt:lpstr>PowerPoint Presentation</vt:lpstr>
      <vt:lpstr>CUNA Mutual Group</vt:lpstr>
      <vt:lpstr>Our Journey – A Case Study from CUNA Mutual Group</vt:lpstr>
      <vt:lpstr>PowerPoint Presentation</vt:lpstr>
      <vt:lpstr>Value Stream Mapping – Use data to increase Flow</vt:lpstr>
      <vt:lpstr>Automation Is Key</vt:lpstr>
      <vt:lpstr>Measure Everything Always</vt:lpstr>
      <vt:lpstr>Sharing what’s learned</vt:lpstr>
      <vt:lpstr>Our Challenges  - Would love to hear if you have solved them!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Janna Leslie</dc:creator>
  <cp:lastModifiedBy>Frye, Matt S.</cp:lastModifiedBy>
  <cp:revision>52</cp:revision>
  <cp:lastPrinted>2013-03-13T23:00:15Z</cp:lastPrinted>
  <dcterms:created xsi:type="dcterms:W3CDTF">2017-07-13T17:46:45Z</dcterms:created>
  <dcterms:modified xsi:type="dcterms:W3CDTF">2018-08-03T16:26:49Z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0x01010066BF74469AD0D44A80DA592608EA1F19002FD286041C1EDA41B4AD02E95E5A9C7F</vt:lpwstr>
  </property>
  <property fmtid="{D5CDD505-2E9C-101B-9397-08002B2CF9AE}" pid="3" name="Business Function">
    <vt:lpwstr>1;#Information Systems|42c96625-66fb-43a9-aca5-875b95968825</vt:lpwstr>
  </property>
  <property fmtid="{D5CDD505-2E9C-101B-9397-08002B2CF9AE}" pid="4" name="Entity">
    <vt:lpwstr>2;#CMFG Life Insurance Company|74e77e47-65a4-4d7d-bf1b-c634eb105ae5</vt:lpwstr>
  </property>
  <property fmtid="{D5CDD505-2E9C-101B-9397-08002B2CF9AE}" pid="5" name="_dlc_DocIdItemGuid">
    <vt:lpwstr>16370801-f6c7-4589-89db-2b8676fafd65</vt:lpwstr>
  </property>
</Properties>
</file>